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x="18288000" cy="10287000"/>
  <p:notesSz cx="6858000" cy="9144000"/>
  <p:embeddedFontLst>
    <p:embeddedFont>
      <p:font typeface="Poppins Bold" charset="1" panose="00000800000000000000"/>
      <p:regular r:id="rId38"/>
    </p:embeddedFont>
    <p:embeddedFont>
      <p:font typeface="Poppins Light" charset="1" panose="00000400000000000000"/>
      <p:regular r:id="rId39"/>
    </p:embeddedFont>
    <p:embeddedFont>
      <p:font typeface="Helvetica Now Heavy" charset="1" panose="020B0A04030202020204"/>
      <p:regular r:id="rId40"/>
    </p:embeddedFont>
    <p:embeddedFont>
      <p:font typeface="Helvetica Now Bold" charset="1" panose="020B0804030202020204"/>
      <p:regular r:id="rId41"/>
    </p:embeddedFont>
    <p:embeddedFont>
      <p:font typeface="Helvetica Now" charset="1" panose="020B0504030202020204"/>
      <p:regular r:id="rId42"/>
    </p:embeddedFont>
    <p:embeddedFont>
      <p:font typeface="ITC Franklin Gothic LT Semi-Bold" charset="1" panose="020B0704030502020204"/>
      <p:regular r:id="rId43"/>
    </p:embeddedFont>
    <p:embeddedFont>
      <p:font typeface="ITC Franklin Gothic LT" charset="1" panose="020B0504030503020204"/>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40" Target="fonts/font40.fntdata" Type="http://schemas.openxmlformats.org/officeDocument/2006/relationships/font"/><Relationship Id="rId41" Target="fonts/font41.fntdata" Type="http://schemas.openxmlformats.org/officeDocument/2006/relationships/font"/><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VAGyuJ6bqDU.mp4" Type="http://schemas.openxmlformats.org/officeDocument/2006/relationships/video"/><Relationship Id="rId4" Target="../media/VAGyuJ6bqDU.mp4" Type="http://schemas.microsoft.com/office/2007/relationships/media"/><Relationship Id="rId5" Target="../media/image30.png" Type="http://schemas.openxmlformats.org/officeDocument/2006/relationships/image"/><Relationship Id="rId6" Target="../media/image31.png" Type="http://schemas.openxmlformats.org/officeDocument/2006/relationships/image"/><Relationship Id="rId7" Target="../media/image32.png" Type="http://schemas.openxmlformats.org/officeDocument/2006/relationships/image"/><Relationship Id="rId8" Target="../media/image33.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 Id="rId5" Target="../media/image37.png" Type="http://schemas.openxmlformats.org/officeDocument/2006/relationships/image"/><Relationship Id="rId6" Target="../media/image38.svg" Type="http://schemas.openxmlformats.org/officeDocument/2006/relationships/image"/><Relationship Id="rId7" Target="../media/image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9.png" Type="http://schemas.openxmlformats.org/officeDocument/2006/relationships/image"/><Relationship Id="rId4" Target="../media/image40.svg" Type="http://schemas.openxmlformats.org/officeDocument/2006/relationships/image"/><Relationship Id="rId5" Target="../media/image41.png" Type="http://schemas.openxmlformats.org/officeDocument/2006/relationships/image"/><Relationship Id="rId6" Target="../media/image42.svg" Type="http://schemas.openxmlformats.org/officeDocument/2006/relationships/image"/><Relationship Id="rId7" Target="../media/image5.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43.png" Type="http://schemas.openxmlformats.org/officeDocument/2006/relationships/image"/><Relationship Id="rId4" Target="../media/image44.sv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5.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 Id="rId7" Target="../media/image5.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51.png" Type="http://schemas.openxmlformats.org/officeDocument/2006/relationships/image"/><Relationship Id="rId4" Target="../media/image1.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2.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3.jpeg" Type="http://schemas.openxmlformats.org/officeDocument/2006/relationships/image"/><Relationship Id="rId3" Target="../media/image54.png" Type="http://schemas.openxmlformats.org/officeDocument/2006/relationships/image"/><Relationship Id="rId4" Target="../media/image55.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4.png" Type="http://schemas.openxmlformats.org/officeDocument/2006/relationships/image"/><Relationship Id="rId8"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4357558" y="0"/>
            <a:ext cx="22645558" cy="10287000"/>
          </a:xfrm>
          <a:custGeom>
            <a:avLst/>
            <a:gdLst/>
            <a:ahLst/>
            <a:cxnLst/>
            <a:rect r="r" b="b" t="t" l="l"/>
            <a:pathLst>
              <a:path h="10287000" w="22645558">
                <a:moveTo>
                  <a:pt x="22645558" y="0"/>
                </a:moveTo>
                <a:lnTo>
                  <a:pt x="0" y="0"/>
                </a:lnTo>
                <a:lnTo>
                  <a:pt x="0" y="10287000"/>
                </a:lnTo>
                <a:lnTo>
                  <a:pt x="22645558" y="10287000"/>
                </a:lnTo>
                <a:lnTo>
                  <a:pt x="22645558" y="0"/>
                </a:lnTo>
                <a:close/>
              </a:path>
            </a:pathLst>
          </a:custGeom>
          <a:blipFill>
            <a:blip r:embed="rId2"/>
            <a:stretch>
              <a:fillRect l="-60" t="-11876" r="0" b="-11876"/>
            </a:stretch>
          </a:blipFill>
        </p:spPr>
      </p:sp>
      <p:grpSp>
        <p:nvGrpSpPr>
          <p:cNvPr name="Group 3" id="3"/>
          <p:cNvGrpSpPr/>
          <p:nvPr/>
        </p:nvGrpSpPr>
        <p:grpSpPr>
          <a:xfrm rot="0">
            <a:off x="9991591" y="-144887"/>
            <a:ext cx="6412874" cy="10635473"/>
            <a:chOff x="0" y="0"/>
            <a:chExt cx="1688987" cy="2801112"/>
          </a:xfrm>
        </p:grpSpPr>
        <p:sp>
          <p:nvSpPr>
            <p:cNvPr name="Freeform 4" id="4"/>
            <p:cNvSpPr/>
            <p:nvPr/>
          </p:nvSpPr>
          <p:spPr>
            <a:xfrm flipH="false" flipV="false" rot="0">
              <a:off x="0" y="0"/>
              <a:ext cx="1688987" cy="2801112"/>
            </a:xfrm>
            <a:custGeom>
              <a:avLst/>
              <a:gdLst/>
              <a:ahLst/>
              <a:cxnLst/>
              <a:rect r="r" b="b" t="t" l="l"/>
              <a:pathLst>
                <a:path h="2801112" w="1688987">
                  <a:moveTo>
                    <a:pt x="0" y="0"/>
                  </a:moveTo>
                  <a:lnTo>
                    <a:pt x="1688987" y="0"/>
                  </a:lnTo>
                  <a:lnTo>
                    <a:pt x="1688987" y="2801112"/>
                  </a:lnTo>
                  <a:lnTo>
                    <a:pt x="0" y="2801112"/>
                  </a:lnTo>
                  <a:close/>
                </a:path>
              </a:pathLst>
            </a:custGeom>
            <a:solidFill>
              <a:srgbClr val="F2F3F5"/>
            </a:solidFill>
          </p:spPr>
        </p:sp>
        <p:sp>
          <p:nvSpPr>
            <p:cNvPr name="TextBox 5" id="5"/>
            <p:cNvSpPr txBox="true"/>
            <p:nvPr/>
          </p:nvSpPr>
          <p:spPr>
            <a:xfrm>
              <a:off x="0" y="-9525"/>
              <a:ext cx="1688987" cy="2810637"/>
            </a:xfrm>
            <a:prstGeom prst="rect">
              <a:avLst/>
            </a:prstGeom>
          </p:spPr>
          <p:txBody>
            <a:bodyPr anchor="ctr" rtlCol="false" tIns="50800" lIns="50800" bIns="50800" rIns="50800"/>
            <a:lstStyle/>
            <a:p>
              <a:pPr algn="ctr">
                <a:lnSpc>
                  <a:spcPts val="3099"/>
                </a:lnSpc>
              </a:pPr>
            </a:p>
          </p:txBody>
        </p:sp>
      </p:grpSp>
      <p:sp>
        <p:nvSpPr>
          <p:cNvPr name="Freeform 6" id="6"/>
          <p:cNvSpPr/>
          <p:nvPr/>
        </p:nvSpPr>
        <p:spPr>
          <a:xfrm flipH="false" flipV="false" rot="0">
            <a:off x="10763944" y="5172849"/>
            <a:ext cx="1062821" cy="348074"/>
          </a:xfrm>
          <a:custGeom>
            <a:avLst/>
            <a:gdLst/>
            <a:ahLst/>
            <a:cxnLst/>
            <a:rect r="r" b="b" t="t" l="l"/>
            <a:pathLst>
              <a:path h="348074" w="1062821">
                <a:moveTo>
                  <a:pt x="0" y="0"/>
                </a:moveTo>
                <a:lnTo>
                  <a:pt x="1062821" y="0"/>
                </a:lnTo>
                <a:lnTo>
                  <a:pt x="1062821" y="348074"/>
                </a:lnTo>
                <a:lnTo>
                  <a:pt x="0" y="34807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4107691" y="7848648"/>
            <a:ext cx="2180864" cy="2187956"/>
          </a:xfrm>
          <a:custGeom>
            <a:avLst/>
            <a:gdLst/>
            <a:ahLst/>
            <a:cxnLst/>
            <a:rect r="r" b="b" t="t" l="l"/>
            <a:pathLst>
              <a:path h="2187956" w="2180864">
                <a:moveTo>
                  <a:pt x="0" y="0"/>
                </a:moveTo>
                <a:lnTo>
                  <a:pt x="2180864" y="0"/>
                </a:lnTo>
                <a:lnTo>
                  <a:pt x="2180864" y="2187955"/>
                </a:lnTo>
                <a:lnTo>
                  <a:pt x="0" y="2187955"/>
                </a:lnTo>
                <a:lnTo>
                  <a:pt x="0" y="0"/>
                </a:lnTo>
                <a:close/>
              </a:path>
            </a:pathLst>
          </a:custGeom>
          <a:blipFill>
            <a:blip r:embed="rId5"/>
            <a:stretch>
              <a:fillRect l="0" t="0" r="0" b="0"/>
            </a:stretch>
          </a:blipFill>
        </p:spPr>
      </p:sp>
      <p:sp>
        <p:nvSpPr>
          <p:cNvPr name="Freeform 8" id="8"/>
          <p:cNvSpPr/>
          <p:nvPr/>
        </p:nvSpPr>
        <p:spPr>
          <a:xfrm flipH="false" flipV="false" rot="0">
            <a:off x="9991591" y="8515817"/>
            <a:ext cx="3294399" cy="1180052"/>
          </a:xfrm>
          <a:custGeom>
            <a:avLst/>
            <a:gdLst/>
            <a:ahLst/>
            <a:cxnLst/>
            <a:rect r="r" b="b" t="t" l="l"/>
            <a:pathLst>
              <a:path h="1180052" w="3294399">
                <a:moveTo>
                  <a:pt x="0" y="0"/>
                </a:moveTo>
                <a:lnTo>
                  <a:pt x="3294399" y="0"/>
                </a:lnTo>
                <a:lnTo>
                  <a:pt x="3294399" y="1180051"/>
                </a:lnTo>
                <a:lnTo>
                  <a:pt x="0" y="1180051"/>
                </a:lnTo>
                <a:lnTo>
                  <a:pt x="0" y="0"/>
                </a:lnTo>
                <a:close/>
              </a:path>
            </a:pathLst>
          </a:custGeom>
          <a:blipFill>
            <a:blip r:embed="rId6"/>
            <a:stretch>
              <a:fillRect l="0" t="0" r="0" b="0"/>
            </a:stretch>
          </a:blipFill>
        </p:spPr>
      </p:sp>
      <p:sp>
        <p:nvSpPr>
          <p:cNvPr name="TextBox 9" id="9"/>
          <p:cNvSpPr txBox="true"/>
          <p:nvPr/>
        </p:nvSpPr>
        <p:spPr>
          <a:xfrm rot="0">
            <a:off x="10763944" y="448352"/>
            <a:ext cx="5524611" cy="1141646"/>
          </a:xfrm>
          <a:prstGeom prst="rect">
            <a:avLst/>
          </a:prstGeom>
        </p:spPr>
        <p:txBody>
          <a:bodyPr anchor="t" rtlCol="false" tIns="0" lIns="0" bIns="0" rIns="0">
            <a:spAutoFit/>
          </a:bodyPr>
          <a:lstStyle/>
          <a:p>
            <a:pPr algn="l">
              <a:lnSpc>
                <a:spcPts val="8250"/>
              </a:lnSpc>
            </a:pPr>
            <a:r>
              <a:rPr lang="en-US" sz="7366" b="true">
                <a:solidFill>
                  <a:srgbClr val="77A6CC"/>
                </a:solidFill>
                <a:latin typeface="Poppins Bold"/>
                <a:ea typeface="Poppins Bold"/>
                <a:cs typeface="Poppins Bold"/>
                <a:sym typeface="Poppins Bold"/>
              </a:rPr>
              <a:t>GREAT</a:t>
            </a:r>
          </a:p>
        </p:txBody>
      </p:sp>
      <p:sp>
        <p:nvSpPr>
          <p:cNvPr name="TextBox 10" id="10"/>
          <p:cNvSpPr txBox="true"/>
          <p:nvPr/>
        </p:nvSpPr>
        <p:spPr>
          <a:xfrm rot="0">
            <a:off x="10763944" y="1570948"/>
            <a:ext cx="5524611" cy="2189396"/>
          </a:xfrm>
          <a:prstGeom prst="rect">
            <a:avLst/>
          </a:prstGeom>
        </p:spPr>
        <p:txBody>
          <a:bodyPr anchor="t" rtlCol="false" tIns="0" lIns="0" bIns="0" rIns="0">
            <a:spAutoFit/>
          </a:bodyPr>
          <a:lstStyle/>
          <a:p>
            <a:pPr algn="l">
              <a:lnSpc>
                <a:spcPts val="8250"/>
              </a:lnSpc>
            </a:pPr>
            <a:r>
              <a:rPr lang="en-US" b="true" sz="7366">
                <a:solidFill>
                  <a:srgbClr val="274765"/>
                </a:solidFill>
                <a:latin typeface="Poppins Bold"/>
                <a:ea typeface="Poppins Bold"/>
                <a:cs typeface="Poppins Bold"/>
                <a:sym typeface="Poppins Bold"/>
              </a:rPr>
              <a:t>CANADIAN</a:t>
            </a:r>
          </a:p>
          <a:p>
            <a:pPr algn="l">
              <a:lnSpc>
                <a:spcPts val="8250"/>
              </a:lnSpc>
            </a:pPr>
            <a:r>
              <a:rPr lang="en-US" b="true" sz="7366">
                <a:solidFill>
                  <a:srgbClr val="274765"/>
                </a:solidFill>
                <a:latin typeface="Poppins Bold"/>
                <a:ea typeface="Poppins Bold"/>
                <a:cs typeface="Poppins Bold"/>
                <a:sym typeface="Poppins Bold"/>
              </a:rPr>
              <a:t>DISASTER</a:t>
            </a:r>
          </a:p>
        </p:txBody>
      </p:sp>
      <p:sp>
        <p:nvSpPr>
          <p:cNvPr name="TextBox 11" id="11"/>
          <p:cNvSpPr txBox="true"/>
          <p:nvPr/>
        </p:nvSpPr>
        <p:spPr>
          <a:xfrm rot="0">
            <a:off x="10763944" y="3827862"/>
            <a:ext cx="5044091" cy="1073150"/>
          </a:xfrm>
          <a:prstGeom prst="rect">
            <a:avLst/>
          </a:prstGeom>
        </p:spPr>
        <p:txBody>
          <a:bodyPr anchor="t" rtlCol="false" tIns="0" lIns="0" bIns="0" rIns="0">
            <a:spAutoFit/>
          </a:bodyPr>
          <a:lstStyle/>
          <a:p>
            <a:pPr algn="l">
              <a:lnSpc>
                <a:spcPts val="2800"/>
              </a:lnSpc>
            </a:pPr>
            <a:r>
              <a:rPr lang="en-US" sz="2000">
                <a:solidFill>
                  <a:srgbClr val="00477F"/>
                </a:solidFill>
                <a:latin typeface="Poppins Light"/>
                <a:ea typeface="Poppins Light"/>
                <a:cs typeface="Poppins Light"/>
                <a:sym typeface="Poppins Light"/>
              </a:rPr>
              <a:t>Empowering Canada’s continuity professionals to build around resilient nation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91602" y="348367"/>
            <a:ext cx="19071203" cy="10727552"/>
          </a:xfrm>
          <a:custGeom>
            <a:avLst/>
            <a:gdLst/>
            <a:ahLst/>
            <a:cxnLst/>
            <a:rect r="r" b="b" t="t" l="l"/>
            <a:pathLst>
              <a:path h="10727552" w="19071203">
                <a:moveTo>
                  <a:pt x="0" y="0"/>
                </a:moveTo>
                <a:lnTo>
                  <a:pt x="19071204" y="0"/>
                </a:lnTo>
                <a:lnTo>
                  <a:pt x="19071204" y="10727552"/>
                </a:lnTo>
                <a:lnTo>
                  <a:pt x="0" y="10727552"/>
                </a:lnTo>
                <a:lnTo>
                  <a:pt x="0" y="0"/>
                </a:lnTo>
                <a:close/>
              </a:path>
            </a:pathLst>
          </a:custGeom>
          <a:blipFill>
            <a:blip r:embed="rId2"/>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56090" y="163938"/>
            <a:ext cx="19000180" cy="10687601"/>
          </a:xfrm>
          <a:custGeom>
            <a:avLst/>
            <a:gdLst/>
            <a:ahLst/>
            <a:cxnLst/>
            <a:rect r="r" b="b" t="t" l="l"/>
            <a:pathLst>
              <a:path h="10687601" w="19000180">
                <a:moveTo>
                  <a:pt x="0" y="0"/>
                </a:moveTo>
                <a:lnTo>
                  <a:pt x="19000180" y="0"/>
                </a:lnTo>
                <a:lnTo>
                  <a:pt x="19000180" y="10687601"/>
                </a:lnTo>
                <a:lnTo>
                  <a:pt x="0" y="10687601"/>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999191" cy="11249545"/>
          </a:xfrm>
          <a:custGeom>
            <a:avLst/>
            <a:gdLst/>
            <a:ahLst/>
            <a:cxnLst/>
            <a:rect r="r" b="b" t="t" l="l"/>
            <a:pathLst>
              <a:path h="11249545" w="19999191">
                <a:moveTo>
                  <a:pt x="0" y="0"/>
                </a:moveTo>
                <a:lnTo>
                  <a:pt x="19999191" y="0"/>
                </a:lnTo>
                <a:lnTo>
                  <a:pt x="19999191" y="11249545"/>
                </a:lnTo>
                <a:lnTo>
                  <a:pt x="0" y="11249545"/>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406695" cy="10916266"/>
          </a:xfrm>
          <a:custGeom>
            <a:avLst/>
            <a:gdLst/>
            <a:ahLst/>
            <a:cxnLst/>
            <a:rect r="r" b="b" t="t" l="l"/>
            <a:pathLst>
              <a:path h="10916266" w="19406695">
                <a:moveTo>
                  <a:pt x="0" y="0"/>
                </a:moveTo>
                <a:lnTo>
                  <a:pt x="19406695" y="0"/>
                </a:lnTo>
                <a:lnTo>
                  <a:pt x="19406695" y="10916266"/>
                </a:lnTo>
                <a:lnTo>
                  <a:pt x="0" y="10916266"/>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428332" cy="10928437"/>
          </a:xfrm>
          <a:custGeom>
            <a:avLst/>
            <a:gdLst/>
            <a:ahLst/>
            <a:cxnLst/>
            <a:rect r="r" b="b" t="t" l="l"/>
            <a:pathLst>
              <a:path h="10928437" w="19428332">
                <a:moveTo>
                  <a:pt x="0" y="0"/>
                </a:moveTo>
                <a:lnTo>
                  <a:pt x="19428332" y="0"/>
                </a:lnTo>
                <a:lnTo>
                  <a:pt x="19428332" y="10928437"/>
                </a:lnTo>
                <a:lnTo>
                  <a:pt x="0" y="10928437"/>
                </a:lnTo>
                <a:lnTo>
                  <a:pt x="0" y="0"/>
                </a:lnTo>
                <a:close/>
              </a:path>
            </a:pathLst>
          </a:custGeom>
          <a:blipFill>
            <a:blip r:embed="rId2"/>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2136" y="0"/>
            <a:ext cx="19832271" cy="11155653"/>
          </a:xfrm>
          <a:custGeom>
            <a:avLst/>
            <a:gdLst/>
            <a:ahLst/>
            <a:cxnLst/>
            <a:rect r="r" b="b" t="t" l="l"/>
            <a:pathLst>
              <a:path h="11155653" w="19832271">
                <a:moveTo>
                  <a:pt x="0" y="0"/>
                </a:moveTo>
                <a:lnTo>
                  <a:pt x="19832272" y="0"/>
                </a:lnTo>
                <a:lnTo>
                  <a:pt x="19832272" y="11155653"/>
                </a:lnTo>
                <a:lnTo>
                  <a:pt x="0" y="11155653"/>
                </a:lnTo>
                <a:lnTo>
                  <a:pt x="0" y="0"/>
                </a:lnTo>
                <a:close/>
              </a:path>
            </a:pathLst>
          </a:custGeom>
          <a:blipFill>
            <a:blip r:embed="rId2"/>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77541" y="0"/>
            <a:ext cx="19001423" cy="10688301"/>
          </a:xfrm>
          <a:custGeom>
            <a:avLst/>
            <a:gdLst/>
            <a:ahLst/>
            <a:cxnLst/>
            <a:rect r="r" b="b" t="t" l="l"/>
            <a:pathLst>
              <a:path h="10688301" w="19001423">
                <a:moveTo>
                  <a:pt x="0" y="0"/>
                </a:moveTo>
                <a:lnTo>
                  <a:pt x="19001424" y="0"/>
                </a:lnTo>
                <a:lnTo>
                  <a:pt x="19001424" y="10688301"/>
                </a:lnTo>
                <a:lnTo>
                  <a:pt x="0" y="10688301"/>
                </a:lnTo>
                <a:lnTo>
                  <a:pt x="0" y="0"/>
                </a:lnTo>
                <a:close/>
              </a:path>
            </a:pathLst>
          </a:custGeom>
          <a:blipFill>
            <a:blip r:embed="rId2"/>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439759" cy="10934865"/>
          </a:xfrm>
          <a:custGeom>
            <a:avLst/>
            <a:gdLst/>
            <a:ahLst/>
            <a:cxnLst/>
            <a:rect r="r" b="b" t="t" l="l"/>
            <a:pathLst>
              <a:path h="10934865" w="19439759">
                <a:moveTo>
                  <a:pt x="0" y="0"/>
                </a:moveTo>
                <a:lnTo>
                  <a:pt x="19439759" y="0"/>
                </a:lnTo>
                <a:lnTo>
                  <a:pt x="19439759" y="10934865"/>
                </a:lnTo>
                <a:lnTo>
                  <a:pt x="0" y="10934865"/>
                </a:lnTo>
                <a:lnTo>
                  <a:pt x="0" y="0"/>
                </a:lnTo>
                <a:close/>
              </a:path>
            </a:pathLst>
          </a:custGeom>
          <a:blipFill>
            <a:blip r:embed="rId2"/>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624286" y="0"/>
            <a:ext cx="13039428" cy="10072958"/>
          </a:xfrm>
          <a:custGeom>
            <a:avLst/>
            <a:gdLst/>
            <a:ahLst/>
            <a:cxnLst/>
            <a:rect r="r" b="b" t="t" l="l"/>
            <a:pathLst>
              <a:path h="10072958" w="13039428">
                <a:moveTo>
                  <a:pt x="0" y="0"/>
                </a:moveTo>
                <a:lnTo>
                  <a:pt x="13039428" y="0"/>
                </a:lnTo>
                <a:lnTo>
                  <a:pt x="13039428" y="10072958"/>
                </a:lnTo>
                <a:lnTo>
                  <a:pt x="0" y="10072958"/>
                </a:lnTo>
                <a:lnTo>
                  <a:pt x="0" y="0"/>
                </a:lnTo>
                <a:close/>
              </a:path>
            </a:pathLst>
          </a:custGeom>
          <a:blipFill>
            <a:blip r:embed="rId2"/>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485748" y="0"/>
            <a:ext cx="13316505" cy="10287000"/>
          </a:xfrm>
          <a:custGeom>
            <a:avLst/>
            <a:gdLst/>
            <a:ahLst/>
            <a:cxnLst/>
            <a:rect r="r" b="b" t="t" l="l"/>
            <a:pathLst>
              <a:path h="10287000" w="13316505">
                <a:moveTo>
                  <a:pt x="0" y="0"/>
                </a:moveTo>
                <a:lnTo>
                  <a:pt x="13316504" y="0"/>
                </a:lnTo>
                <a:lnTo>
                  <a:pt x="13316504" y="10287000"/>
                </a:lnTo>
                <a:lnTo>
                  <a:pt x="0" y="10287000"/>
                </a:lnTo>
                <a:lnTo>
                  <a:pt x="0" y="0"/>
                </a:lnTo>
                <a:close/>
              </a:path>
            </a:pathLst>
          </a:custGeom>
          <a:blipFill>
            <a:blip r:embed="rId2"/>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657" r="0" b="657"/>
          <a:stretch>
            <a:fillRect/>
          </a:stretch>
        </p:blipFill>
        <p:spPr>
          <a:xfrm flipH="false" flipV="false">
            <a:off x="0" y="0"/>
            <a:ext cx="18288000" cy="10287000"/>
          </a:xfrm>
          <a:prstGeom prst="rect">
            <a:avLst/>
          </a:prstGeom>
        </p:spPr>
      </p:pic>
      <p:sp>
        <p:nvSpPr>
          <p:cNvPr name="Freeform 3" id="3"/>
          <p:cNvSpPr/>
          <p:nvPr/>
        </p:nvSpPr>
        <p:spPr>
          <a:xfrm flipH="true" flipV="true" rot="0">
            <a:off x="1540063" y="-44750"/>
            <a:ext cx="16747937" cy="13691439"/>
          </a:xfrm>
          <a:custGeom>
            <a:avLst/>
            <a:gdLst/>
            <a:ahLst/>
            <a:cxnLst/>
            <a:rect r="r" b="b" t="t" l="l"/>
            <a:pathLst>
              <a:path h="13691439" w="16747937">
                <a:moveTo>
                  <a:pt x="16747937" y="13691438"/>
                </a:moveTo>
                <a:lnTo>
                  <a:pt x="0" y="13691438"/>
                </a:lnTo>
                <a:lnTo>
                  <a:pt x="0" y="0"/>
                </a:lnTo>
                <a:lnTo>
                  <a:pt x="16747937" y="0"/>
                </a:lnTo>
                <a:lnTo>
                  <a:pt x="16747937" y="13691438"/>
                </a:lnTo>
                <a:close/>
              </a:path>
            </a:pathLst>
          </a:custGeom>
          <a:blipFill>
            <a:blip r:embed="rId5"/>
            <a:stretch>
              <a:fillRect l="0" t="0" r="0" b="0"/>
            </a:stretch>
          </a:blipFill>
        </p:spPr>
      </p:sp>
      <p:sp>
        <p:nvSpPr>
          <p:cNvPr name="Freeform 4" id="4"/>
          <p:cNvSpPr/>
          <p:nvPr/>
        </p:nvSpPr>
        <p:spPr>
          <a:xfrm flipH="true" flipV="false" rot="0">
            <a:off x="-1055957" y="-556471"/>
            <a:ext cx="13495427" cy="10711995"/>
          </a:xfrm>
          <a:custGeom>
            <a:avLst/>
            <a:gdLst/>
            <a:ahLst/>
            <a:cxnLst/>
            <a:rect r="r" b="b" t="t" l="l"/>
            <a:pathLst>
              <a:path h="10711995" w="13495427">
                <a:moveTo>
                  <a:pt x="13495427" y="0"/>
                </a:moveTo>
                <a:lnTo>
                  <a:pt x="0" y="0"/>
                </a:lnTo>
                <a:lnTo>
                  <a:pt x="0" y="10711996"/>
                </a:lnTo>
                <a:lnTo>
                  <a:pt x="13495427" y="10711996"/>
                </a:lnTo>
                <a:lnTo>
                  <a:pt x="13495427" y="0"/>
                </a:lnTo>
                <a:close/>
              </a:path>
            </a:pathLst>
          </a:custGeom>
          <a:blipFill>
            <a:blip r:embed="rId6"/>
            <a:stretch>
              <a:fillRect l="0" t="0" r="0" b="0"/>
            </a:stretch>
          </a:blipFill>
        </p:spPr>
      </p:sp>
      <p:grpSp>
        <p:nvGrpSpPr>
          <p:cNvPr name="Group 5" id="5"/>
          <p:cNvGrpSpPr/>
          <p:nvPr/>
        </p:nvGrpSpPr>
        <p:grpSpPr>
          <a:xfrm rot="0">
            <a:off x="1407115" y="910405"/>
            <a:ext cx="15473770" cy="7778243"/>
            <a:chOff x="0" y="0"/>
            <a:chExt cx="2284197" cy="1148204"/>
          </a:xfrm>
        </p:grpSpPr>
        <p:sp>
          <p:nvSpPr>
            <p:cNvPr name="Freeform 6" id="6"/>
            <p:cNvSpPr/>
            <p:nvPr/>
          </p:nvSpPr>
          <p:spPr>
            <a:xfrm flipH="false" flipV="false" rot="0">
              <a:off x="0" y="0"/>
              <a:ext cx="2284197" cy="1148204"/>
            </a:xfrm>
            <a:custGeom>
              <a:avLst/>
              <a:gdLst/>
              <a:ahLst/>
              <a:cxnLst/>
              <a:rect r="r" b="b" t="t" l="l"/>
              <a:pathLst>
                <a:path h="1148204" w="2284197">
                  <a:moveTo>
                    <a:pt x="0" y="0"/>
                  </a:moveTo>
                  <a:lnTo>
                    <a:pt x="2284197" y="0"/>
                  </a:lnTo>
                  <a:lnTo>
                    <a:pt x="2284197" y="1148204"/>
                  </a:lnTo>
                  <a:lnTo>
                    <a:pt x="0" y="1148204"/>
                  </a:lnTo>
                  <a:close/>
                </a:path>
              </a:pathLst>
            </a:custGeom>
            <a:blipFill>
              <a:blip r:embed="rId7"/>
              <a:stretch>
                <a:fillRect l="0" t="-33079" r="0" b="-38390"/>
              </a:stretch>
            </a:blipFill>
            <a:ln w="95250" cap="sq">
              <a:gradFill>
                <a:gsLst>
                  <a:gs pos="0">
                    <a:srgbClr val="FFFFFF">
                      <a:alpha val="100000"/>
                    </a:srgbClr>
                  </a:gs>
                  <a:gs pos="100000">
                    <a:srgbClr val="D6D2D2">
                      <a:alpha val="100000"/>
                    </a:srgbClr>
                  </a:gs>
                </a:gsLst>
                <a:lin ang="5400000"/>
              </a:gradFill>
              <a:prstDash val="solid"/>
              <a:miter/>
            </a:ln>
          </p:spPr>
        </p:sp>
      </p:grpSp>
      <p:grpSp>
        <p:nvGrpSpPr>
          <p:cNvPr name="Group 7" id="7"/>
          <p:cNvGrpSpPr/>
          <p:nvPr/>
        </p:nvGrpSpPr>
        <p:grpSpPr>
          <a:xfrm rot="0">
            <a:off x="14774322" y="7748847"/>
            <a:ext cx="3513678" cy="1135365"/>
            <a:chOff x="0" y="0"/>
            <a:chExt cx="166146" cy="53686"/>
          </a:xfrm>
        </p:grpSpPr>
        <p:sp>
          <p:nvSpPr>
            <p:cNvPr name="Freeform 8" id="8"/>
            <p:cNvSpPr/>
            <p:nvPr/>
          </p:nvSpPr>
          <p:spPr>
            <a:xfrm flipH="false" flipV="false" rot="0">
              <a:off x="0" y="0"/>
              <a:ext cx="166146" cy="53686"/>
            </a:xfrm>
            <a:custGeom>
              <a:avLst/>
              <a:gdLst/>
              <a:ahLst/>
              <a:cxnLst/>
              <a:rect r="r" b="b" t="t" l="l"/>
              <a:pathLst>
                <a:path h="53686" w="166146">
                  <a:moveTo>
                    <a:pt x="0" y="0"/>
                  </a:moveTo>
                  <a:lnTo>
                    <a:pt x="166146" y="0"/>
                  </a:lnTo>
                  <a:lnTo>
                    <a:pt x="166146" y="53686"/>
                  </a:lnTo>
                  <a:lnTo>
                    <a:pt x="0" y="53686"/>
                  </a:lnTo>
                  <a:close/>
                </a:path>
              </a:pathLst>
            </a:custGeom>
            <a:solidFill>
              <a:srgbClr val="120082">
                <a:alpha val="49804"/>
              </a:srgbClr>
            </a:solidFill>
          </p:spPr>
        </p:sp>
        <p:sp>
          <p:nvSpPr>
            <p:cNvPr name="TextBox 9" id="9"/>
            <p:cNvSpPr txBox="true"/>
            <p:nvPr/>
          </p:nvSpPr>
          <p:spPr>
            <a:xfrm>
              <a:off x="0" y="-47625"/>
              <a:ext cx="166146" cy="101311"/>
            </a:xfrm>
            <a:prstGeom prst="rect">
              <a:avLst/>
            </a:prstGeom>
          </p:spPr>
          <p:txBody>
            <a:bodyPr anchor="ctr" rtlCol="false" tIns="50800" lIns="50800" bIns="50800" rIns="50800"/>
            <a:lstStyle/>
            <a:p>
              <a:pPr algn="ctr">
                <a:lnSpc>
                  <a:spcPts val="2659"/>
                </a:lnSpc>
              </a:pPr>
            </a:p>
          </p:txBody>
        </p:sp>
      </p:grpSp>
      <p:grpSp>
        <p:nvGrpSpPr>
          <p:cNvPr name="Group 10" id="10"/>
          <p:cNvGrpSpPr/>
          <p:nvPr/>
        </p:nvGrpSpPr>
        <p:grpSpPr>
          <a:xfrm rot="0">
            <a:off x="2229663" y="7748847"/>
            <a:ext cx="13215235" cy="1135365"/>
            <a:chOff x="0" y="0"/>
            <a:chExt cx="4101804" cy="352400"/>
          </a:xfrm>
        </p:grpSpPr>
        <p:sp>
          <p:nvSpPr>
            <p:cNvPr name="Freeform 11" id="11"/>
            <p:cNvSpPr/>
            <p:nvPr/>
          </p:nvSpPr>
          <p:spPr>
            <a:xfrm flipH="false" flipV="false" rot="0">
              <a:off x="0" y="0"/>
              <a:ext cx="4101804" cy="352400"/>
            </a:xfrm>
            <a:custGeom>
              <a:avLst/>
              <a:gdLst/>
              <a:ahLst/>
              <a:cxnLst/>
              <a:rect r="r" b="b" t="t" l="l"/>
              <a:pathLst>
                <a:path h="352400" w="4101804">
                  <a:moveTo>
                    <a:pt x="3898604" y="0"/>
                  </a:moveTo>
                  <a:lnTo>
                    <a:pt x="0" y="0"/>
                  </a:lnTo>
                  <a:lnTo>
                    <a:pt x="203200" y="352400"/>
                  </a:lnTo>
                  <a:lnTo>
                    <a:pt x="4101804" y="352400"/>
                  </a:lnTo>
                  <a:lnTo>
                    <a:pt x="3898604" y="0"/>
                  </a:lnTo>
                  <a:close/>
                </a:path>
              </a:pathLst>
            </a:custGeom>
            <a:gradFill rotWithShape="true">
              <a:gsLst>
                <a:gs pos="0">
                  <a:srgbClr val="FFFFFF">
                    <a:alpha val="100000"/>
                  </a:srgbClr>
                </a:gs>
                <a:gs pos="100000">
                  <a:srgbClr val="D6D2D2">
                    <a:alpha val="100000"/>
                  </a:srgbClr>
                </a:gs>
              </a:gsLst>
              <a:lin ang="5400000"/>
            </a:gradFill>
          </p:spPr>
        </p:sp>
        <p:sp>
          <p:nvSpPr>
            <p:cNvPr name="TextBox 12" id="12"/>
            <p:cNvSpPr txBox="true"/>
            <p:nvPr/>
          </p:nvSpPr>
          <p:spPr>
            <a:xfrm>
              <a:off x="101600" y="-47625"/>
              <a:ext cx="3898604" cy="400025"/>
            </a:xfrm>
            <a:prstGeom prst="rect">
              <a:avLst/>
            </a:prstGeom>
          </p:spPr>
          <p:txBody>
            <a:bodyPr anchor="ctr" rtlCol="false" tIns="50800" lIns="50800" bIns="50800" rIns="50800"/>
            <a:lstStyle/>
            <a:p>
              <a:pPr algn="ctr">
                <a:lnSpc>
                  <a:spcPts val="2659"/>
                </a:lnSpc>
              </a:pPr>
            </a:p>
          </p:txBody>
        </p:sp>
      </p:grpSp>
      <p:grpSp>
        <p:nvGrpSpPr>
          <p:cNvPr name="Group 13" id="13"/>
          <p:cNvGrpSpPr/>
          <p:nvPr/>
        </p:nvGrpSpPr>
        <p:grpSpPr>
          <a:xfrm rot="0">
            <a:off x="2191563" y="8884213"/>
            <a:ext cx="16631845" cy="922991"/>
            <a:chOff x="0" y="0"/>
            <a:chExt cx="4380404" cy="243092"/>
          </a:xfrm>
        </p:grpSpPr>
        <p:sp>
          <p:nvSpPr>
            <p:cNvPr name="Freeform 14" id="14"/>
            <p:cNvSpPr/>
            <p:nvPr/>
          </p:nvSpPr>
          <p:spPr>
            <a:xfrm flipH="false" flipV="false" rot="0">
              <a:off x="0" y="0"/>
              <a:ext cx="4380404" cy="243092"/>
            </a:xfrm>
            <a:custGeom>
              <a:avLst/>
              <a:gdLst/>
              <a:ahLst/>
              <a:cxnLst/>
              <a:rect r="r" b="b" t="t" l="l"/>
              <a:pathLst>
                <a:path h="243092" w="4380404">
                  <a:moveTo>
                    <a:pt x="0" y="0"/>
                  </a:moveTo>
                  <a:lnTo>
                    <a:pt x="4380404" y="0"/>
                  </a:lnTo>
                  <a:lnTo>
                    <a:pt x="4380404" y="243092"/>
                  </a:lnTo>
                  <a:lnTo>
                    <a:pt x="0" y="243092"/>
                  </a:lnTo>
                  <a:close/>
                </a:path>
              </a:pathLst>
            </a:custGeom>
            <a:solidFill>
              <a:srgbClr val="590502"/>
            </a:solidFill>
          </p:spPr>
        </p:sp>
        <p:sp>
          <p:nvSpPr>
            <p:cNvPr name="TextBox 15" id="15"/>
            <p:cNvSpPr txBox="true"/>
            <p:nvPr/>
          </p:nvSpPr>
          <p:spPr>
            <a:xfrm>
              <a:off x="0" y="-47625"/>
              <a:ext cx="4380404" cy="290717"/>
            </a:xfrm>
            <a:prstGeom prst="rect">
              <a:avLst/>
            </a:prstGeom>
          </p:spPr>
          <p:txBody>
            <a:bodyPr anchor="ctr" rtlCol="false" tIns="50800" lIns="50800" bIns="50800" rIns="50800"/>
            <a:lstStyle/>
            <a:p>
              <a:pPr algn="ctr">
                <a:lnSpc>
                  <a:spcPts val="2659"/>
                </a:lnSpc>
              </a:pPr>
            </a:p>
          </p:txBody>
        </p:sp>
      </p:grpSp>
      <p:grpSp>
        <p:nvGrpSpPr>
          <p:cNvPr name="Group 16" id="16"/>
          <p:cNvGrpSpPr/>
          <p:nvPr/>
        </p:nvGrpSpPr>
        <p:grpSpPr>
          <a:xfrm rot="0">
            <a:off x="-1439258" y="7748847"/>
            <a:ext cx="4866025" cy="2058357"/>
            <a:chOff x="0" y="0"/>
            <a:chExt cx="833085" cy="352400"/>
          </a:xfrm>
        </p:grpSpPr>
        <p:sp>
          <p:nvSpPr>
            <p:cNvPr name="Freeform 17" id="17"/>
            <p:cNvSpPr/>
            <p:nvPr/>
          </p:nvSpPr>
          <p:spPr>
            <a:xfrm flipH="false" flipV="false" rot="0">
              <a:off x="0" y="0"/>
              <a:ext cx="833085" cy="352400"/>
            </a:xfrm>
            <a:custGeom>
              <a:avLst/>
              <a:gdLst/>
              <a:ahLst/>
              <a:cxnLst/>
              <a:rect r="r" b="b" t="t" l="l"/>
              <a:pathLst>
                <a:path h="352400" w="833085">
                  <a:moveTo>
                    <a:pt x="629885" y="0"/>
                  </a:moveTo>
                  <a:lnTo>
                    <a:pt x="0" y="0"/>
                  </a:lnTo>
                  <a:lnTo>
                    <a:pt x="203200" y="352400"/>
                  </a:lnTo>
                  <a:lnTo>
                    <a:pt x="833085" y="352400"/>
                  </a:lnTo>
                  <a:lnTo>
                    <a:pt x="629885" y="0"/>
                  </a:lnTo>
                  <a:close/>
                </a:path>
              </a:pathLst>
            </a:custGeom>
            <a:solidFill>
              <a:srgbClr val="FFFFFF"/>
            </a:solidFill>
          </p:spPr>
        </p:sp>
        <p:sp>
          <p:nvSpPr>
            <p:cNvPr name="TextBox 18" id="18"/>
            <p:cNvSpPr txBox="true"/>
            <p:nvPr/>
          </p:nvSpPr>
          <p:spPr>
            <a:xfrm>
              <a:off x="101600" y="-47625"/>
              <a:ext cx="629885" cy="400025"/>
            </a:xfrm>
            <a:prstGeom prst="rect">
              <a:avLst/>
            </a:prstGeom>
          </p:spPr>
          <p:txBody>
            <a:bodyPr anchor="ctr" rtlCol="false" tIns="50800" lIns="50800" bIns="50800" rIns="50800"/>
            <a:lstStyle/>
            <a:p>
              <a:pPr algn="ctr">
                <a:lnSpc>
                  <a:spcPts val="2659"/>
                </a:lnSpc>
              </a:pPr>
            </a:p>
          </p:txBody>
        </p:sp>
      </p:grpSp>
      <p:grpSp>
        <p:nvGrpSpPr>
          <p:cNvPr name="Group 19" id="19"/>
          <p:cNvGrpSpPr/>
          <p:nvPr/>
        </p:nvGrpSpPr>
        <p:grpSpPr>
          <a:xfrm rot="0">
            <a:off x="357050" y="298906"/>
            <a:ext cx="56889" cy="599728"/>
            <a:chOff x="0" y="0"/>
            <a:chExt cx="12543" cy="132230"/>
          </a:xfrm>
        </p:grpSpPr>
        <p:sp>
          <p:nvSpPr>
            <p:cNvPr name="Freeform 20" id="20"/>
            <p:cNvSpPr/>
            <p:nvPr/>
          </p:nvSpPr>
          <p:spPr>
            <a:xfrm flipH="false" flipV="false" rot="0">
              <a:off x="0" y="0"/>
              <a:ext cx="12543" cy="132230"/>
            </a:xfrm>
            <a:custGeom>
              <a:avLst/>
              <a:gdLst/>
              <a:ahLst/>
              <a:cxnLst/>
              <a:rect r="r" b="b" t="t" l="l"/>
              <a:pathLst>
                <a:path h="132230" w="12543">
                  <a:moveTo>
                    <a:pt x="0" y="0"/>
                  </a:moveTo>
                  <a:lnTo>
                    <a:pt x="12543" y="0"/>
                  </a:lnTo>
                  <a:lnTo>
                    <a:pt x="12543" y="132230"/>
                  </a:lnTo>
                  <a:lnTo>
                    <a:pt x="0" y="132230"/>
                  </a:lnTo>
                  <a:close/>
                </a:path>
              </a:pathLst>
            </a:custGeom>
            <a:solidFill>
              <a:srgbClr val="FFFFFF"/>
            </a:solidFill>
          </p:spPr>
        </p:sp>
        <p:sp>
          <p:nvSpPr>
            <p:cNvPr name="TextBox 21" id="21"/>
            <p:cNvSpPr txBox="true"/>
            <p:nvPr/>
          </p:nvSpPr>
          <p:spPr>
            <a:xfrm>
              <a:off x="0" y="-47625"/>
              <a:ext cx="12543" cy="179855"/>
            </a:xfrm>
            <a:prstGeom prst="rect">
              <a:avLst/>
            </a:prstGeom>
          </p:spPr>
          <p:txBody>
            <a:bodyPr anchor="ctr" rtlCol="false" tIns="50800" lIns="50800" bIns="50800" rIns="50800"/>
            <a:lstStyle/>
            <a:p>
              <a:pPr algn="ctr">
                <a:lnSpc>
                  <a:spcPts val="2659"/>
                </a:lnSpc>
              </a:pPr>
            </a:p>
          </p:txBody>
        </p:sp>
      </p:grpSp>
      <p:sp>
        <p:nvSpPr>
          <p:cNvPr name="TextBox 22" id="22"/>
          <p:cNvSpPr txBox="true"/>
          <p:nvPr/>
        </p:nvSpPr>
        <p:spPr>
          <a:xfrm rot="0">
            <a:off x="145149" y="9164734"/>
            <a:ext cx="2243351" cy="400050"/>
          </a:xfrm>
          <a:prstGeom prst="rect">
            <a:avLst/>
          </a:prstGeom>
        </p:spPr>
        <p:txBody>
          <a:bodyPr anchor="t" rtlCol="false" tIns="0" lIns="0" bIns="0" rIns="0">
            <a:spAutoFit/>
          </a:bodyPr>
          <a:lstStyle/>
          <a:p>
            <a:pPr algn="ctr">
              <a:lnSpc>
                <a:spcPts val="1500"/>
              </a:lnSpc>
            </a:pPr>
            <a:r>
              <a:rPr lang="en-US" b="true" sz="1500">
                <a:solidFill>
                  <a:srgbClr val="FFFFFF"/>
                </a:solidFill>
                <a:latin typeface="Helvetica Now Heavy"/>
                <a:ea typeface="Helvetica Now Heavy"/>
                <a:cs typeface="Helvetica Now Heavy"/>
                <a:sym typeface="Helvetica Now Heavy"/>
              </a:rPr>
              <a:t>ADD YOUR LOGO NAME HERE</a:t>
            </a:r>
          </a:p>
        </p:txBody>
      </p:sp>
      <p:sp>
        <p:nvSpPr>
          <p:cNvPr name="Freeform 23" id="23"/>
          <p:cNvSpPr/>
          <p:nvPr/>
        </p:nvSpPr>
        <p:spPr>
          <a:xfrm flipH="false" flipV="false" rot="0">
            <a:off x="223061" y="8545130"/>
            <a:ext cx="2124333" cy="760935"/>
          </a:xfrm>
          <a:custGeom>
            <a:avLst/>
            <a:gdLst/>
            <a:ahLst/>
            <a:cxnLst/>
            <a:rect r="r" b="b" t="t" l="l"/>
            <a:pathLst>
              <a:path h="760935" w="2124333">
                <a:moveTo>
                  <a:pt x="0" y="0"/>
                </a:moveTo>
                <a:lnTo>
                  <a:pt x="2124333" y="0"/>
                </a:lnTo>
                <a:lnTo>
                  <a:pt x="2124333" y="760934"/>
                </a:lnTo>
                <a:lnTo>
                  <a:pt x="0" y="760934"/>
                </a:lnTo>
                <a:lnTo>
                  <a:pt x="0" y="0"/>
                </a:lnTo>
                <a:close/>
              </a:path>
            </a:pathLst>
          </a:custGeom>
          <a:blipFill>
            <a:blip r:embed="rId8"/>
            <a:stretch>
              <a:fillRect l="0" t="0" r="0" b="0"/>
            </a:stretch>
          </a:blipFill>
        </p:spPr>
      </p:sp>
      <p:sp>
        <p:nvSpPr>
          <p:cNvPr name="TextBox 24" id="24"/>
          <p:cNvSpPr txBox="true"/>
          <p:nvPr/>
        </p:nvSpPr>
        <p:spPr>
          <a:xfrm rot="0">
            <a:off x="2776574" y="7956485"/>
            <a:ext cx="12944403" cy="653414"/>
          </a:xfrm>
          <a:prstGeom prst="rect">
            <a:avLst/>
          </a:prstGeom>
        </p:spPr>
        <p:txBody>
          <a:bodyPr anchor="t" rtlCol="false" tIns="0" lIns="0" bIns="0" rIns="0">
            <a:spAutoFit/>
          </a:bodyPr>
          <a:lstStyle/>
          <a:p>
            <a:pPr algn="ctr">
              <a:lnSpc>
                <a:spcPts val="5460"/>
              </a:lnSpc>
              <a:spcBef>
                <a:spcPct val="0"/>
              </a:spcBef>
            </a:pPr>
            <a:r>
              <a:rPr lang="en-US" b="true" sz="3900">
                <a:solidFill>
                  <a:srgbClr val="000000"/>
                </a:solidFill>
                <a:latin typeface="Helvetica Now Bold"/>
                <a:ea typeface="Helvetica Now Bold"/>
                <a:cs typeface="Helvetica Now Bold"/>
                <a:sym typeface="Helvetica Now Bold"/>
              </a:rPr>
              <a:t>THE GREAT CANADIAN DISASTER</a:t>
            </a:r>
          </a:p>
        </p:txBody>
      </p:sp>
      <p:sp>
        <p:nvSpPr>
          <p:cNvPr name="TextBox 25" id="25"/>
          <p:cNvSpPr txBox="true"/>
          <p:nvPr/>
        </p:nvSpPr>
        <p:spPr>
          <a:xfrm rot="0">
            <a:off x="482207" y="251281"/>
            <a:ext cx="2679750" cy="406043"/>
          </a:xfrm>
          <a:prstGeom prst="rect">
            <a:avLst/>
          </a:prstGeom>
        </p:spPr>
        <p:txBody>
          <a:bodyPr anchor="t" rtlCol="false" tIns="0" lIns="0" bIns="0" rIns="0">
            <a:spAutoFit/>
          </a:bodyPr>
          <a:lstStyle/>
          <a:p>
            <a:pPr algn="l">
              <a:lnSpc>
                <a:spcPts val="3344"/>
              </a:lnSpc>
              <a:spcBef>
                <a:spcPct val="0"/>
              </a:spcBef>
            </a:pPr>
            <a:r>
              <a:rPr lang="en-US" b="true" sz="2389">
                <a:solidFill>
                  <a:srgbClr val="FFFFFF"/>
                </a:solidFill>
                <a:latin typeface="Helvetica Now Heavy"/>
                <a:ea typeface="Helvetica Now Heavy"/>
                <a:cs typeface="Helvetica Now Heavy"/>
                <a:sym typeface="Helvetica Now Heavy"/>
              </a:rPr>
              <a:t>FRIDAY </a:t>
            </a:r>
          </a:p>
        </p:txBody>
      </p:sp>
      <p:sp>
        <p:nvSpPr>
          <p:cNvPr name="TextBox 26" id="26"/>
          <p:cNvSpPr txBox="true"/>
          <p:nvPr/>
        </p:nvSpPr>
        <p:spPr>
          <a:xfrm rot="0">
            <a:off x="482207" y="539677"/>
            <a:ext cx="3730374" cy="339235"/>
          </a:xfrm>
          <a:prstGeom prst="rect">
            <a:avLst/>
          </a:prstGeom>
        </p:spPr>
        <p:txBody>
          <a:bodyPr anchor="t" rtlCol="false" tIns="0" lIns="0" bIns="0" rIns="0">
            <a:spAutoFit/>
          </a:bodyPr>
          <a:lstStyle/>
          <a:p>
            <a:pPr algn="l">
              <a:lnSpc>
                <a:spcPts val="2842"/>
              </a:lnSpc>
              <a:spcBef>
                <a:spcPct val="0"/>
              </a:spcBef>
            </a:pPr>
            <a:r>
              <a:rPr lang="en-US" sz="2030">
                <a:solidFill>
                  <a:srgbClr val="FFFFFF"/>
                </a:solidFill>
                <a:latin typeface="Helvetica Now"/>
                <a:ea typeface="Helvetica Now"/>
                <a:cs typeface="Helvetica Now"/>
                <a:sym typeface="Helvetica Now"/>
              </a:rPr>
              <a:t>May 1, 2026</a:t>
            </a:r>
          </a:p>
        </p:txBody>
      </p:sp>
      <p:sp>
        <p:nvSpPr>
          <p:cNvPr name="TextBox 27" id="27"/>
          <p:cNvSpPr txBox="true"/>
          <p:nvPr/>
        </p:nvSpPr>
        <p:spPr>
          <a:xfrm rot="0">
            <a:off x="15159147" y="8021255"/>
            <a:ext cx="3122935" cy="523875"/>
          </a:xfrm>
          <a:prstGeom prst="rect">
            <a:avLst/>
          </a:prstGeom>
        </p:spPr>
        <p:txBody>
          <a:bodyPr anchor="t" rtlCol="false" tIns="0" lIns="0" bIns="0" rIns="0">
            <a:spAutoFit/>
          </a:bodyPr>
          <a:lstStyle/>
          <a:p>
            <a:pPr algn="ctr">
              <a:lnSpc>
                <a:spcPts val="4200"/>
              </a:lnSpc>
              <a:spcBef>
                <a:spcPct val="0"/>
              </a:spcBef>
            </a:pPr>
            <a:r>
              <a:rPr lang="en-US" b="true" sz="3000">
                <a:solidFill>
                  <a:srgbClr val="FFFFFF"/>
                </a:solidFill>
                <a:latin typeface="Helvetica Now Heavy"/>
                <a:ea typeface="Helvetica Now Heavy"/>
                <a:cs typeface="Helvetica Now Heavy"/>
                <a:sym typeface="Helvetica Now Heavy"/>
              </a:rPr>
              <a:t>12:45 pm</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8045" y="8516998"/>
            <a:ext cx="1933795" cy="1764282"/>
          </a:xfrm>
          <a:custGeom>
            <a:avLst/>
            <a:gdLst/>
            <a:ahLst/>
            <a:cxnLst/>
            <a:rect r="r" b="b" t="t" l="l"/>
            <a:pathLst>
              <a:path h="1764282" w="1933795">
                <a:moveTo>
                  <a:pt x="0" y="0"/>
                </a:moveTo>
                <a:lnTo>
                  <a:pt x="1933795" y="0"/>
                </a:lnTo>
                <a:lnTo>
                  <a:pt x="1933795" y="1764282"/>
                </a:lnTo>
                <a:lnTo>
                  <a:pt x="0" y="1764282"/>
                </a:lnTo>
                <a:lnTo>
                  <a:pt x="0" y="0"/>
                </a:lnTo>
                <a:close/>
              </a:path>
            </a:pathLst>
          </a:custGeom>
          <a:blipFill>
            <a:blip r:embed="rId2"/>
            <a:stretch>
              <a:fillRect l="0" t="0" r="0" b="0"/>
            </a:stretch>
          </a:blipFill>
        </p:spPr>
      </p:sp>
      <p:sp>
        <p:nvSpPr>
          <p:cNvPr name="TextBox 3" id="3"/>
          <p:cNvSpPr txBox="true"/>
          <p:nvPr/>
        </p:nvSpPr>
        <p:spPr>
          <a:xfrm rot="0">
            <a:off x="2920378" y="304139"/>
            <a:ext cx="5681655" cy="2240292"/>
          </a:xfrm>
          <a:prstGeom prst="rect">
            <a:avLst/>
          </a:prstGeom>
        </p:spPr>
        <p:txBody>
          <a:bodyPr anchor="t" rtlCol="false" tIns="0" lIns="0" bIns="0" rIns="0">
            <a:spAutoFit/>
          </a:bodyPr>
          <a:lstStyle/>
          <a:p>
            <a:pPr algn="l">
              <a:lnSpc>
                <a:spcPts val="5837"/>
              </a:lnSpc>
            </a:pPr>
            <a:r>
              <a:rPr lang="en-US" sz="4169" b="true">
                <a:solidFill>
                  <a:srgbClr val="000000"/>
                </a:solidFill>
                <a:latin typeface="ITC Franklin Gothic LT Semi-Bold"/>
                <a:ea typeface="ITC Franklin Gothic LT Semi-Bold"/>
                <a:cs typeface="ITC Franklin Gothic LT Semi-Bold"/>
                <a:sym typeface="ITC Franklin Gothic LT Semi-Bold"/>
              </a:rPr>
              <a:t>L</a:t>
            </a:r>
            <a:r>
              <a:rPr lang="en-US" b="true" sz="4169">
                <a:solidFill>
                  <a:srgbClr val="000000"/>
                </a:solidFill>
                <a:latin typeface="ITC Franklin Gothic LT Semi-Bold"/>
                <a:ea typeface="ITC Franklin Gothic LT Semi-Bold"/>
                <a:cs typeface="ITC Franklin Gothic LT Semi-Bold"/>
                <a:sym typeface="ITC Franklin Gothic LT Semi-Bold"/>
              </a:rPr>
              <a:t>arge Corporations &amp; </a:t>
            </a:r>
          </a:p>
          <a:p>
            <a:pPr algn="l">
              <a:lnSpc>
                <a:spcPts val="5837"/>
              </a:lnSpc>
            </a:pPr>
            <a:r>
              <a:rPr lang="en-US" b="true" sz="4169">
                <a:solidFill>
                  <a:srgbClr val="000000"/>
                </a:solidFill>
                <a:latin typeface="ITC Franklin Gothic LT Semi-Bold"/>
                <a:ea typeface="ITC Franklin Gothic LT Semi-Bold"/>
                <a:cs typeface="ITC Franklin Gothic LT Semi-Bold"/>
                <a:sym typeface="ITC Franklin Gothic LT Semi-Bold"/>
              </a:rPr>
              <a:t>Critical Infrastructure Operators</a:t>
            </a:r>
          </a:p>
        </p:txBody>
      </p:sp>
      <p:grpSp>
        <p:nvGrpSpPr>
          <p:cNvPr name="Group 4" id="4"/>
          <p:cNvGrpSpPr/>
          <p:nvPr/>
        </p:nvGrpSpPr>
        <p:grpSpPr>
          <a:xfrm rot="0">
            <a:off x="221146" y="358954"/>
            <a:ext cx="2292587" cy="2292587"/>
            <a:chOff x="0" y="0"/>
            <a:chExt cx="3056782" cy="3056782"/>
          </a:xfrm>
        </p:grpSpPr>
        <p:sp>
          <p:nvSpPr>
            <p:cNvPr name="Freeform 5" id="5"/>
            <p:cNvSpPr/>
            <p:nvPr/>
          </p:nvSpPr>
          <p:spPr>
            <a:xfrm flipH="false" flipV="false" rot="0">
              <a:off x="0" y="0"/>
              <a:ext cx="3056782" cy="3056782"/>
            </a:xfrm>
            <a:custGeom>
              <a:avLst/>
              <a:gdLst/>
              <a:ahLst/>
              <a:cxnLst/>
              <a:rect r="r" b="b" t="t" l="l"/>
              <a:pathLst>
                <a:path h="3056782" w="3056782">
                  <a:moveTo>
                    <a:pt x="0" y="0"/>
                  </a:moveTo>
                  <a:lnTo>
                    <a:pt x="3056782" y="0"/>
                  </a:lnTo>
                  <a:lnTo>
                    <a:pt x="3056782" y="3056782"/>
                  </a:lnTo>
                  <a:lnTo>
                    <a:pt x="0" y="30567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659019" y="504393"/>
              <a:ext cx="1851498" cy="1972527"/>
            </a:xfrm>
            <a:custGeom>
              <a:avLst/>
              <a:gdLst/>
              <a:ahLst/>
              <a:cxnLst/>
              <a:rect r="r" b="b" t="t" l="l"/>
              <a:pathLst>
                <a:path h="1972527" w="1851498">
                  <a:moveTo>
                    <a:pt x="0" y="0"/>
                  </a:moveTo>
                  <a:lnTo>
                    <a:pt x="1851498" y="0"/>
                  </a:lnTo>
                  <a:lnTo>
                    <a:pt x="1851498" y="1972528"/>
                  </a:lnTo>
                  <a:lnTo>
                    <a:pt x="0" y="197252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7" id="7"/>
          <p:cNvSpPr txBox="true"/>
          <p:nvPr/>
        </p:nvSpPr>
        <p:spPr>
          <a:xfrm rot="0">
            <a:off x="2894356" y="3093403"/>
            <a:ext cx="14610714" cy="4538345"/>
          </a:xfrm>
          <a:prstGeom prst="rect">
            <a:avLst/>
          </a:prstGeom>
        </p:spPr>
        <p:txBody>
          <a:bodyPr anchor="t" rtlCol="false" tIns="0" lIns="0" bIns="0" rIns="0">
            <a:spAutoFit/>
          </a:bodyPr>
          <a:lstStyle/>
          <a:p>
            <a:pPr algn="l">
              <a:lnSpc>
                <a:spcPts val="4480"/>
              </a:lnSpc>
            </a:pPr>
            <a:r>
              <a:rPr lang="en-US" sz="3200">
                <a:solidFill>
                  <a:srgbClr val="000000"/>
                </a:solidFill>
                <a:latin typeface="ITC Franklin Gothic LT"/>
                <a:ea typeface="ITC Franklin Gothic LT"/>
                <a:cs typeface="ITC Franklin Gothic LT"/>
                <a:sym typeface="ITC Franklin Gothic LT"/>
              </a:rPr>
              <a:t>Large corporations and critical infrastructure operators are forced into immediate continuity operations as power systems fail and telecommunications become unstable. Backup generators and UPS systems provide temporary stabilization, but organizations face growing pressure to maintain critical services with limited situational awareness and unreliable communications. Fuel management, op</a:t>
            </a:r>
            <a:r>
              <a:rPr lang="en-US" sz="3200">
                <a:solidFill>
                  <a:srgbClr val="000000"/>
                </a:solidFill>
                <a:latin typeface="ITC Franklin Gothic LT"/>
                <a:ea typeface="ITC Franklin Gothic LT"/>
                <a:cs typeface="ITC Franklin Gothic LT"/>
                <a:sym typeface="ITC Franklin Gothic LT"/>
              </a:rPr>
              <a:t>erational prioritization, and coordination with suppliers, staff, and emergency partners quickly become executive-level concerns as the risk of cascading disruptions increases.</a:t>
            </a:r>
          </a:p>
        </p:txBody>
      </p:sp>
      <p:sp>
        <p:nvSpPr>
          <p:cNvPr name="Freeform 8" id="8"/>
          <p:cNvSpPr/>
          <p:nvPr/>
        </p:nvSpPr>
        <p:spPr>
          <a:xfrm flipH="false" flipV="false" rot="0">
            <a:off x="14445774" y="8809113"/>
            <a:ext cx="3294399" cy="1180052"/>
          </a:xfrm>
          <a:custGeom>
            <a:avLst/>
            <a:gdLst/>
            <a:ahLst/>
            <a:cxnLst/>
            <a:rect r="r" b="b" t="t" l="l"/>
            <a:pathLst>
              <a:path h="1180052" w="3294399">
                <a:moveTo>
                  <a:pt x="0" y="0"/>
                </a:moveTo>
                <a:lnTo>
                  <a:pt x="3294399" y="0"/>
                </a:lnTo>
                <a:lnTo>
                  <a:pt x="3294399" y="1180052"/>
                </a:lnTo>
                <a:lnTo>
                  <a:pt x="0" y="1180052"/>
                </a:lnTo>
                <a:lnTo>
                  <a:pt x="0" y="0"/>
                </a:lnTo>
                <a:close/>
              </a:path>
            </a:pathLst>
          </a:custGeom>
          <a:blipFill>
            <a:blip r:embed="rId7"/>
            <a:stretch>
              <a:fillRect l="0" t="0" r="0" b="0"/>
            </a:stretch>
          </a:blipFill>
        </p:spPr>
      </p:sp>
    </p:spTree>
  </p:cSld>
  <p:clrMapOvr>
    <a:masterClrMapping/>
  </p:clrMapOvr>
  <p:transition spd="fast">
    <p:fade/>
  </p:transition>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8045" y="8516998"/>
            <a:ext cx="1933795" cy="1764282"/>
          </a:xfrm>
          <a:custGeom>
            <a:avLst/>
            <a:gdLst/>
            <a:ahLst/>
            <a:cxnLst/>
            <a:rect r="r" b="b" t="t" l="l"/>
            <a:pathLst>
              <a:path h="1764282" w="1933795">
                <a:moveTo>
                  <a:pt x="0" y="0"/>
                </a:moveTo>
                <a:lnTo>
                  <a:pt x="1933795" y="0"/>
                </a:lnTo>
                <a:lnTo>
                  <a:pt x="1933795" y="1764282"/>
                </a:lnTo>
                <a:lnTo>
                  <a:pt x="0" y="1764282"/>
                </a:lnTo>
                <a:lnTo>
                  <a:pt x="0" y="0"/>
                </a:lnTo>
                <a:close/>
              </a:path>
            </a:pathLst>
          </a:custGeom>
          <a:blipFill>
            <a:blip r:embed="rId2"/>
            <a:stretch>
              <a:fillRect l="0" t="0" r="0" b="0"/>
            </a:stretch>
          </a:blipFill>
        </p:spPr>
      </p:sp>
      <p:sp>
        <p:nvSpPr>
          <p:cNvPr name="TextBox 3" id="3"/>
          <p:cNvSpPr txBox="true"/>
          <p:nvPr/>
        </p:nvSpPr>
        <p:spPr>
          <a:xfrm rot="0">
            <a:off x="3571200" y="979120"/>
            <a:ext cx="5723980" cy="1522261"/>
          </a:xfrm>
          <a:prstGeom prst="rect">
            <a:avLst/>
          </a:prstGeom>
        </p:spPr>
        <p:txBody>
          <a:bodyPr anchor="t" rtlCol="false" tIns="0" lIns="0" bIns="0" rIns="0">
            <a:spAutoFit/>
          </a:bodyPr>
          <a:lstStyle/>
          <a:p>
            <a:pPr algn="l">
              <a:lnSpc>
                <a:spcPts val="5880"/>
              </a:lnSpc>
            </a:pPr>
            <a:r>
              <a:rPr lang="en-US" sz="4200" b="true">
                <a:solidFill>
                  <a:srgbClr val="000000"/>
                </a:solidFill>
                <a:latin typeface="ITC Franklin Gothic LT Semi-Bold"/>
                <a:ea typeface="ITC Franklin Gothic LT Semi-Bold"/>
                <a:cs typeface="ITC Franklin Gothic LT Semi-Bold"/>
                <a:sym typeface="ITC Franklin Gothic LT Semi-Bold"/>
              </a:rPr>
              <a:t>M</a:t>
            </a:r>
            <a:r>
              <a:rPr lang="en-US" b="true" sz="4200">
                <a:solidFill>
                  <a:srgbClr val="000000"/>
                </a:solidFill>
                <a:latin typeface="ITC Franklin Gothic LT Semi-Bold"/>
                <a:ea typeface="ITC Franklin Gothic LT Semi-Bold"/>
                <a:cs typeface="ITC Franklin Gothic LT Semi-Bold"/>
                <a:sym typeface="ITC Franklin Gothic LT Semi-Bold"/>
              </a:rPr>
              <a:t>edium-Sized Corporations</a:t>
            </a:r>
          </a:p>
        </p:txBody>
      </p:sp>
      <p:grpSp>
        <p:nvGrpSpPr>
          <p:cNvPr name="Group 4" id="4"/>
          <p:cNvGrpSpPr/>
          <p:nvPr/>
        </p:nvGrpSpPr>
        <p:grpSpPr>
          <a:xfrm rot="0">
            <a:off x="848045" y="666380"/>
            <a:ext cx="2309665" cy="2309665"/>
            <a:chOff x="0" y="0"/>
            <a:chExt cx="3079553" cy="3079553"/>
          </a:xfrm>
        </p:grpSpPr>
        <p:sp>
          <p:nvSpPr>
            <p:cNvPr name="Freeform 5" id="5"/>
            <p:cNvSpPr/>
            <p:nvPr/>
          </p:nvSpPr>
          <p:spPr>
            <a:xfrm flipH="false" flipV="false" rot="0">
              <a:off x="0" y="0"/>
              <a:ext cx="3079553" cy="3079553"/>
            </a:xfrm>
            <a:custGeom>
              <a:avLst/>
              <a:gdLst/>
              <a:ahLst/>
              <a:cxnLst/>
              <a:rect r="r" b="b" t="t" l="l"/>
              <a:pathLst>
                <a:path h="3079553" w="3079553">
                  <a:moveTo>
                    <a:pt x="0" y="0"/>
                  </a:moveTo>
                  <a:lnTo>
                    <a:pt x="3079553" y="0"/>
                  </a:lnTo>
                  <a:lnTo>
                    <a:pt x="3079553" y="3079553"/>
                  </a:lnTo>
                  <a:lnTo>
                    <a:pt x="0" y="30795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02100" y="508150"/>
              <a:ext cx="2016858" cy="2016858"/>
            </a:xfrm>
            <a:custGeom>
              <a:avLst/>
              <a:gdLst/>
              <a:ahLst/>
              <a:cxnLst/>
              <a:rect r="r" b="b" t="t" l="l"/>
              <a:pathLst>
                <a:path h="2016858" w="2016858">
                  <a:moveTo>
                    <a:pt x="0" y="0"/>
                  </a:moveTo>
                  <a:lnTo>
                    <a:pt x="2016859" y="0"/>
                  </a:lnTo>
                  <a:lnTo>
                    <a:pt x="2016859" y="2016859"/>
                  </a:lnTo>
                  <a:lnTo>
                    <a:pt x="0" y="201685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7" id="7"/>
          <p:cNvSpPr txBox="true"/>
          <p:nvPr/>
        </p:nvSpPr>
        <p:spPr>
          <a:xfrm rot="0">
            <a:off x="1186767" y="3170376"/>
            <a:ext cx="16243915" cy="4538345"/>
          </a:xfrm>
          <a:prstGeom prst="rect">
            <a:avLst/>
          </a:prstGeom>
        </p:spPr>
        <p:txBody>
          <a:bodyPr anchor="t" rtlCol="false" tIns="0" lIns="0" bIns="0" rIns="0">
            <a:spAutoFit/>
          </a:bodyPr>
          <a:lstStyle/>
          <a:p>
            <a:pPr algn="l">
              <a:lnSpc>
                <a:spcPts val="4480"/>
              </a:lnSpc>
            </a:pPr>
            <a:r>
              <a:rPr lang="en-US" sz="3200">
                <a:solidFill>
                  <a:srgbClr val="000000"/>
                </a:solidFill>
                <a:latin typeface="ITC Franklin Gothic LT"/>
                <a:ea typeface="ITC Franklin Gothic LT"/>
                <a:cs typeface="ITC Franklin Gothic LT"/>
                <a:sym typeface="ITC Franklin Gothic LT"/>
              </a:rPr>
              <a:t>Medium-sized corporations face significant operational disruption as power instability and degraded telecommunications affect internal systems, customer service, and supply chain coordination. While some organizations may have limited continuity capabilities or backup power, many struggle to maintain operations across multiple locations with constrained resources and incomp</a:t>
            </a:r>
            <a:r>
              <a:rPr lang="en-US" sz="3200">
                <a:solidFill>
                  <a:srgbClr val="000000"/>
                </a:solidFill>
                <a:latin typeface="ITC Franklin Gothic LT"/>
                <a:ea typeface="ITC Franklin Gothic LT"/>
                <a:cs typeface="ITC Franklin Gothic LT"/>
                <a:sym typeface="ITC Franklin Gothic LT"/>
              </a:rPr>
              <a:t>lete information. Leadership teams are forced to balance employee safety, operational continuity, financial impacts, and client expectations while managing unreliable communications and increasing uncertainty around the duration and scale of the incident.</a:t>
            </a:r>
          </a:p>
        </p:txBody>
      </p:sp>
      <p:sp>
        <p:nvSpPr>
          <p:cNvPr name="Freeform 8" id="8"/>
          <p:cNvSpPr/>
          <p:nvPr/>
        </p:nvSpPr>
        <p:spPr>
          <a:xfrm flipH="false" flipV="false" rot="0">
            <a:off x="14445774" y="8809113"/>
            <a:ext cx="3294399" cy="1180052"/>
          </a:xfrm>
          <a:custGeom>
            <a:avLst/>
            <a:gdLst/>
            <a:ahLst/>
            <a:cxnLst/>
            <a:rect r="r" b="b" t="t" l="l"/>
            <a:pathLst>
              <a:path h="1180052" w="3294399">
                <a:moveTo>
                  <a:pt x="0" y="0"/>
                </a:moveTo>
                <a:lnTo>
                  <a:pt x="3294399" y="0"/>
                </a:lnTo>
                <a:lnTo>
                  <a:pt x="3294399" y="1180052"/>
                </a:lnTo>
                <a:lnTo>
                  <a:pt x="0" y="1180052"/>
                </a:lnTo>
                <a:lnTo>
                  <a:pt x="0" y="0"/>
                </a:lnTo>
                <a:close/>
              </a:path>
            </a:pathLst>
          </a:custGeom>
          <a:blipFill>
            <a:blip r:embed="rId7"/>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8045" y="8516998"/>
            <a:ext cx="1933795" cy="1764282"/>
          </a:xfrm>
          <a:custGeom>
            <a:avLst/>
            <a:gdLst/>
            <a:ahLst/>
            <a:cxnLst/>
            <a:rect r="r" b="b" t="t" l="l"/>
            <a:pathLst>
              <a:path h="1764282" w="1933795">
                <a:moveTo>
                  <a:pt x="0" y="0"/>
                </a:moveTo>
                <a:lnTo>
                  <a:pt x="1933795" y="0"/>
                </a:lnTo>
                <a:lnTo>
                  <a:pt x="1933795" y="1764282"/>
                </a:lnTo>
                <a:lnTo>
                  <a:pt x="0" y="1764282"/>
                </a:lnTo>
                <a:lnTo>
                  <a:pt x="0" y="0"/>
                </a:lnTo>
                <a:close/>
              </a:path>
            </a:pathLst>
          </a:custGeom>
          <a:blipFill>
            <a:blip r:embed="rId2"/>
            <a:stretch>
              <a:fillRect l="0" t="0" r="0" b="0"/>
            </a:stretch>
          </a:blipFill>
        </p:spPr>
      </p:sp>
      <p:sp>
        <p:nvSpPr>
          <p:cNvPr name="TextBox 3" id="3"/>
          <p:cNvSpPr txBox="true"/>
          <p:nvPr/>
        </p:nvSpPr>
        <p:spPr>
          <a:xfrm rot="0">
            <a:off x="3651985" y="890061"/>
            <a:ext cx="5689692" cy="1514112"/>
          </a:xfrm>
          <a:prstGeom prst="rect">
            <a:avLst/>
          </a:prstGeom>
        </p:spPr>
        <p:txBody>
          <a:bodyPr anchor="t" rtlCol="false" tIns="0" lIns="0" bIns="0" rIns="0">
            <a:spAutoFit/>
          </a:bodyPr>
          <a:lstStyle/>
          <a:p>
            <a:pPr algn="l">
              <a:lnSpc>
                <a:spcPts val="5845"/>
              </a:lnSpc>
            </a:pPr>
            <a:r>
              <a:rPr lang="en-US" sz="4175" b="true">
                <a:solidFill>
                  <a:srgbClr val="000000"/>
                </a:solidFill>
                <a:latin typeface="ITC Franklin Gothic LT Semi-Bold"/>
                <a:ea typeface="ITC Franklin Gothic LT Semi-Bold"/>
                <a:cs typeface="ITC Franklin Gothic LT Semi-Bold"/>
                <a:sym typeface="ITC Franklin Gothic LT Semi-Bold"/>
              </a:rPr>
              <a:t>Sm</a:t>
            </a:r>
            <a:r>
              <a:rPr lang="en-US" b="true" sz="4175">
                <a:solidFill>
                  <a:srgbClr val="000000"/>
                </a:solidFill>
                <a:latin typeface="ITC Franklin Gothic LT Semi-Bold"/>
                <a:ea typeface="ITC Franklin Gothic LT Semi-Bold"/>
                <a:cs typeface="ITC Franklin Gothic LT Semi-Bold"/>
                <a:sym typeface="ITC Franklin Gothic LT Semi-Bold"/>
              </a:rPr>
              <a:t>all &amp; Medium Enterprises</a:t>
            </a:r>
          </a:p>
        </p:txBody>
      </p:sp>
      <p:grpSp>
        <p:nvGrpSpPr>
          <p:cNvPr name="Group 4" id="4"/>
          <p:cNvGrpSpPr/>
          <p:nvPr/>
        </p:nvGrpSpPr>
        <p:grpSpPr>
          <a:xfrm rot="0">
            <a:off x="945142" y="580165"/>
            <a:ext cx="2295830" cy="2295830"/>
            <a:chOff x="0" y="0"/>
            <a:chExt cx="3061106" cy="3061106"/>
          </a:xfrm>
        </p:grpSpPr>
        <p:sp>
          <p:nvSpPr>
            <p:cNvPr name="Freeform 5" id="5"/>
            <p:cNvSpPr/>
            <p:nvPr/>
          </p:nvSpPr>
          <p:spPr>
            <a:xfrm flipH="false" flipV="false" rot="0">
              <a:off x="0" y="0"/>
              <a:ext cx="3061106" cy="3061106"/>
            </a:xfrm>
            <a:custGeom>
              <a:avLst/>
              <a:gdLst/>
              <a:ahLst/>
              <a:cxnLst/>
              <a:rect r="r" b="b" t="t" l="l"/>
              <a:pathLst>
                <a:path h="3061106" w="3061106">
                  <a:moveTo>
                    <a:pt x="0" y="0"/>
                  </a:moveTo>
                  <a:lnTo>
                    <a:pt x="3061106" y="0"/>
                  </a:lnTo>
                  <a:lnTo>
                    <a:pt x="3061106" y="3061106"/>
                  </a:lnTo>
                  <a:lnTo>
                    <a:pt x="0" y="306110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542079" y="798496"/>
              <a:ext cx="1976948" cy="1616155"/>
            </a:xfrm>
            <a:custGeom>
              <a:avLst/>
              <a:gdLst/>
              <a:ahLst/>
              <a:cxnLst/>
              <a:rect r="r" b="b" t="t" l="l"/>
              <a:pathLst>
                <a:path h="1616155" w="1976948">
                  <a:moveTo>
                    <a:pt x="0" y="0"/>
                  </a:moveTo>
                  <a:lnTo>
                    <a:pt x="1976948" y="0"/>
                  </a:lnTo>
                  <a:lnTo>
                    <a:pt x="1976948" y="1616155"/>
                  </a:lnTo>
                  <a:lnTo>
                    <a:pt x="0" y="161615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7" id="7"/>
          <p:cNvSpPr txBox="true"/>
          <p:nvPr/>
        </p:nvSpPr>
        <p:spPr>
          <a:xfrm rot="0">
            <a:off x="1365115" y="3345481"/>
            <a:ext cx="15894185" cy="3414395"/>
          </a:xfrm>
          <a:prstGeom prst="rect">
            <a:avLst/>
          </a:prstGeom>
        </p:spPr>
        <p:txBody>
          <a:bodyPr anchor="t" rtlCol="false" tIns="0" lIns="0" bIns="0" rIns="0">
            <a:spAutoFit/>
          </a:bodyPr>
          <a:lstStyle/>
          <a:p>
            <a:pPr algn="l">
              <a:lnSpc>
                <a:spcPts val="4480"/>
              </a:lnSpc>
            </a:pPr>
            <a:r>
              <a:rPr lang="en-US" sz="3200">
                <a:solidFill>
                  <a:srgbClr val="000000"/>
                </a:solidFill>
                <a:latin typeface="ITC Franklin Gothic LT"/>
                <a:ea typeface="ITC Franklin Gothic LT"/>
                <a:cs typeface="ITC Franklin Gothic LT"/>
                <a:sym typeface="ITC Franklin Gothic LT"/>
              </a:rPr>
              <a:t>Medium and small enterprises experience rapid disruption as internet access, payment systems, communications, and cloud-based platforms become unreliable. Many businesses lack dedicated continuity resources, forcing owners and managers to make immediate d</a:t>
            </a:r>
            <a:r>
              <a:rPr lang="en-US" sz="3200">
                <a:solidFill>
                  <a:srgbClr val="000000"/>
                </a:solidFill>
                <a:latin typeface="ITC Franklin Gothic LT"/>
                <a:ea typeface="ITC Franklin Gothic LT"/>
                <a:cs typeface="ITC Franklin Gothic LT"/>
                <a:sym typeface="ITC Franklin Gothic LT"/>
              </a:rPr>
              <a:t>ecisions regarding staffing, customer service, inventory protection, and financial risk. Limited access to reliable information further challenges their ability to respond effectively.</a:t>
            </a:r>
          </a:p>
        </p:txBody>
      </p:sp>
      <p:sp>
        <p:nvSpPr>
          <p:cNvPr name="Freeform 8" id="8"/>
          <p:cNvSpPr/>
          <p:nvPr/>
        </p:nvSpPr>
        <p:spPr>
          <a:xfrm flipH="false" flipV="false" rot="0">
            <a:off x="14445774" y="8809113"/>
            <a:ext cx="3294399" cy="1180052"/>
          </a:xfrm>
          <a:custGeom>
            <a:avLst/>
            <a:gdLst/>
            <a:ahLst/>
            <a:cxnLst/>
            <a:rect r="r" b="b" t="t" l="l"/>
            <a:pathLst>
              <a:path h="1180052" w="3294399">
                <a:moveTo>
                  <a:pt x="0" y="0"/>
                </a:moveTo>
                <a:lnTo>
                  <a:pt x="3294399" y="0"/>
                </a:lnTo>
                <a:lnTo>
                  <a:pt x="3294399" y="1180052"/>
                </a:lnTo>
                <a:lnTo>
                  <a:pt x="0" y="1180052"/>
                </a:lnTo>
                <a:lnTo>
                  <a:pt x="0" y="0"/>
                </a:lnTo>
                <a:close/>
              </a:path>
            </a:pathLst>
          </a:custGeom>
          <a:blipFill>
            <a:blip r:embed="rId7"/>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48045" y="8516998"/>
            <a:ext cx="1933795" cy="1764282"/>
          </a:xfrm>
          <a:custGeom>
            <a:avLst/>
            <a:gdLst/>
            <a:ahLst/>
            <a:cxnLst/>
            <a:rect r="r" b="b" t="t" l="l"/>
            <a:pathLst>
              <a:path h="1764282" w="1933795">
                <a:moveTo>
                  <a:pt x="0" y="0"/>
                </a:moveTo>
                <a:lnTo>
                  <a:pt x="1933795" y="0"/>
                </a:lnTo>
                <a:lnTo>
                  <a:pt x="1933795" y="1764282"/>
                </a:lnTo>
                <a:lnTo>
                  <a:pt x="0" y="1764282"/>
                </a:lnTo>
                <a:lnTo>
                  <a:pt x="0" y="0"/>
                </a:lnTo>
                <a:close/>
              </a:path>
            </a:pathLst>
          </a:custGeom>
          <a:blipFill>
            <a:blip r:embed="rId2"/>
            <a:stretch>
              <a:fillRect l="0" t="0" r="0" b="0"/>
            </a:stretch>
          </a:blipFill>
        </p:spPr>
      </p:sp>
      <p:sp>
        <p:nvSpPr>
          <p:cNvPr name="TextBox 3" id="3"/>
          <p:cNvSpPr txBox="true"/>
          <p:nvPr/>
        </p:nvSpPr>
        <p:spPr>
          <a:xfrm rot="0">
            <a:off x="3329806" y="1313988"/>
            <a:ext cx="5278076" cy="1406764"/>
          </a:xfrm>
          <a:prstGeom prst="rect">
            <a:avLst/>
          </a:prstGeom>
        </p:spPr>
        <p:txBody>
          <a:bodyPr anchor="t" rtlCol="false" tIns="0" lIns="0" bIns="0" rIns="0">
            <a:spAutoFit/>
          </a:bodyPr>
          <a:lstStyle/>
          <a:p>
            <a:pPr algn="l">
              <a:lnSpc>
                <a:spcPts val="5422"/>
              </a:lnSpc>
            </a:pPr>
            <a:r>
              <a:rPr lang="en-US" b="true" sz="3873">
                <a:solidFill>
                  <a:srgbClr val="000000"/>
                </a:solidFill>
                <a:latin typeface="ITC Franklin Gothic LT Semi-Bold"/>
                <a:ea typeface="ITC Franklin Gothic LT Semi-Bold"/>
                <a:cs typeface="ITC Franklin Gothic LT Semi-Bold"/>
                <a:sym typeface="ITC Franklin Gothic LT Semi-Bold"/>
              </a:rPr>
              <a:t>Communities &amp; Lo</a:t>
            </a:r>
            <a:r>
              <a:rPr lang="en-US" b="true" sz="3873">
                <a:solidFill>
                  <a:srgbClr val="000000"/>
                </a:solidFill>
                <a:latin typeface="ITC Franklin Gothic LT Semi-Bold"/>
                <a:ea typeface="ITC Franklin Gothic LT Semi-Bold"/>
                <a:cs typeface="ITC Franklin Gothic LT Semi-Bold"/>
                <a:sym typeface="ITC Franklin Gothic LT Semi-Bold"/>
              </a:rPr>
              <a:t>cal Governments</a:t>
            </a:r>
          </a:p>
        </p:txBody>
      </p:sp>
      <p:grpSp>
        <p:nvGrpSpPr>
          <p:cNvPr name="Group 4" id="4"/>
          <p:cNvGrpSpPr/>
          <p:nvPr/>
        </p:nvGrpSpPr>
        <p:grpSpPr>
          <a:xfrm rot="0">
            <a:off x="848045" y="1028700"/>
            <a:ext cx="2129740" cy="2129740"/>
            <a:chOff x="0" y="0"/>
            <a:chExt cx="2839653" cy="2839653"/>
          </a:xfrm>
        </p:grpSpPr>
        <p:sp>
          <p:nvSpPr>
            <p:cNvPr name="Freeform 5" id="5"/>
            <p:cNvSpPr/>
            <p:nvPr/>
          </p:nvSpPr>
          <p:spPr>
            <a:xfrm flipH="false" flipV="false" rot="0">
              <a:off x="0" y="0"/>
              <a:ext cx="2839653" cy="2839653"/>
            </a:xfrm>
            <a:custGeom>
              <a:avLst/>
              <a:gdLst/>
              <a:ahLst/>
              <a:cxnLst/>
              <a:rect r="r" b="b" t="t" l="l"/>
              <a:pathLst>
                <a:path h="2839653" w="2839653">
                  <a:moveTo>
                    <a:pt x="0" y="0"/>
                  </a:moveTo>
                  <a:lnTo>
                    <a:pt x="2839653" y="0"/>
                  </a:lnTo>
                  <a:lnTo>
                    <a:pt x="2839653" y="2839653"/>
                  </a:lnTo>
                  <a:lnTo>
                    <a:pt x="0" y="283965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464004" y="667510"/>
              <a:ext cx="1863137" cy="1551485"/>
            </a:xfrm>
            <a:custGeom>
              <a:avLst/>
              <a:gdLst/>
              <a:ahLst/>
              <a:cxnLst/>
              <a:rect r="r" b="b" t="t" l="l"/>
              <a:pathLst>
                <a:path h="1551485" w="1863137">
                  <a:moveTo>
                    <a:pt x="0" y="0"/>
                  </a:moveTo>
                  <a:lnTo>
                    <a:pt x="1863137" y="0"/>
                  </a:lnTo>
                  <a:lnTo>
                    <a:pt x="1863137" y="1551486"/>
                  </a:lnTo>
                  <a:lnTo>
                    <a:pt x="0" y="15514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7" id="7"/>
          <p:cNvSpPr txBox="true"/>
          <p:nvPr/>
        </p:nvSpPr>
        <p:spPr>
          <a:xfrm rot="0">
            <a:off x="3191315" y="2746206"/>
            <a:ext cx="13714198" cy="3014980"/>
          </a:xfrm>
          <a:prstGeom prst="rect">
            <a:avLst/>
          </a:prstGeom>
        </p:spPr>
        <p:txBody>
          <a:bodyPr anchor="t" rtlCol="false" tIns="0" lIns="0" bIns="0" rIns="0">
            <a:spAutoFit/>
          </a:bodyPr>
          <a:lstStyle/>
          <a:p>
            <a:pPr algn="l">
              <a:lnSpc>
                <a:spcPts val="3919"/>
              </a:lnSpc>
            </a:pPr>
            <a:r>
              <a:rPr lang="en-US" sz="2799">
                <a:solidFill>
                  <a:srgbClr val="000000"/>
                </a:solidFill>
                <a:latin typeface="ITC Franklin Gothic LT"/>
                <a:ea typeface="ITC Franklin Gothic LT"/>
                <a:cs typeface="ITC Franklin Gothic LT"/>
                <a:sym typeface="ITC Franklin Gothic LT"/>
              </a:rPr>
              <a:t>Local governments and community agencies face increasing pressure to maintain essential services while responding to rising public concern and infrastructure instability. Emergency coordination activities intensify as communications degrade, traffic systems fail, and demand for emergency services grows. At the same time, m</a:t>
            </a:r>
            <a:r>
              <a:rPr lang="en-US" sz="2799">
                <a:solidFill>
                  <a:srgbClr val="000000"/>
                </a:solidFill>
                <a:latin typeface="ITC Franklin Gothic LT"/>
                <a:ea typeface="ITC Franklin Gothic LT"/>
                <a:cs typeface="ITC Franklin Gothic LT"/>
                <a:sym typeface="ITC Franklin Gothic LT"/>
              </a:rPr>
              <a:t>isinformation and limited verified information complicate public messaging and community response efforts.</a:t>
            </a:r>
          </a:p>
        </p:txBody>
      </p:sp>
      <p:sp>
        <p:nvSpPr>
          <p:cNvPr name="Freeform 8" id="8"/>
          <p:cNvSpPr/>
          <p:nvPr/>
        </p:nvSpPr>
        <p:spPr>
          <a:xfrm flipH="false" flipV="false" rot="0">
            <a:off x="14445774" y="8809113"/>
            <a:ext cx="3294399" cy="1180052"/>
          </a:xfrm>
          <a:custGeom>
            <a:avLst/>
            <a:gdLst/>
            <a:ahLst/>
            <a:cxnLst/>
            <a:rect r="r" b="b" t="t" l="l"/>
            <a:pathLst>
              <a:path h="1180052" w="3294399">
                <a:moveTo>
                  <a:pt x="0" y="0"/>
                </a:moveTo>
                <a:lnTo>
                  <a:pt x="3294399" y="0"/>
                </a:lnTo>
                <a:lnTo>
                  <a:pt x="3294399" y="1180052"/>
                </a:lnTo>
                <a:lnTo>
                  <a:pt x="0" y="1180052"/>
                </a:lnTo>
                <a:lnTo>
                  <a:pt x="0" y="0"/>
                </a:lnTo>
                <a:close/>
              </a:path>
            </a:pathLst>
          </a:custGeom>
          <a:blipFill>
            <a:blip r:embed="rId7"/>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12250" y="0"/>
            <a:ext cx="19512500" cy="10975781"/>
          </a:xfrm>
          <a:custGeom>
            <a:avLst/>
            <a:gdLst/>
            <a:ahLst/>
            <a:cxnLst/>
            <a:rect r="r" b="b" t="t" l="l"/>
            <a:pathLst>
              <a:path h="10975781" w="19512500">
                <a:moveTo>
                  <a:pt x="0" y="0"/>
                </a:moveTo>
                <a:lnTo>
                  <a:pt x="19512500" y="0"/>
                </a:lnTo>
                <a:lnTo>
                  <a:pt x="19512500" y="10975781"/>
                </a:lnTo>
                <a:lnTo>
                  <a:pt x="0" y="10975781"/>
                </a:lnTo>
                <a:lnTo>
                  <a:pt x="0" y="0"/>
                </a:lnTo>
                <a:close/>
              </a:path>
            </a:pathLst>
          </a:custGeom>
          <a:blipFill>
            <a:blip r:embed="rId2"/>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540204"/>
            <a:chOff x="0" y="0"/>
            <a:chExt cx="4816593" cy="142276"/>
          </a:xfrm>
        </p:grpSpPr>
        <p:sp>
          <p:nvSpPr>
            <p:cNvPr name="Freeform 3" id="3"/>
            <p:cNvSpPr/>
            <p:nvPr/>
          </p:nvSpPr>
          <p:spPr>
            <a:xfrm flipH="false" flipV="false" rot="0">
              <a:off x="0" y="0"/>
              <a:ext cx="4816592" cy="142276"/>
            </a:xfrm>
            <a:custGeom>
              <a:avLst/>
              <a:gdLst/>
              <a:ahLst/>
              <a:cxnLst/>
              <a:rect r="r" b="b" t="t" l="l"/>
              <a:pathLst>
                <a:path h="142276" w="4816592">
                  <a:moveTo>
                    <a:pt x="0" y="0"/>
                  </a:moveTo>
                  <a:lnTo>
                    <a:pt x="4816592" y="0"/>
                  </a:lnTo>
                  <a:lnTo>
                    <a:pt x="4816592" y="142276"/>
                  </a:lnTo>
                  <a:lnTo>
                    <a:pt x="0" y="142276"/>
                  </a:lnTo>
                  <a:close/>
                </a:path>
              </a:pathLst>
            </a:custGeom>
            <a:solidFill>
              <a:srgbClr val="525250"/>
            </a:solidFill>
          </p:spPr>
        </p:sp>
        <p:sp>
          <p:nvSpPr>
            <p:cNvPr name="TextBox 4" id="4"/>
            <p:cNvSpPr txBox="true"/>
            <p:nvPr/>
          </p:nvSpPr>
          <p:spPr>
            <a:xfrm>
              <a:off x="0" y="-38100"/>
              <a:ext cx="4816593" cy="180376"/>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0" y="540204"/>
            <a:ext cx="1909726" cy="1742322"/>
          </a:xfrm>
          <a:custGeom>
            <a:avLst/>
            <a:gdLst/>
            <a:ahLst/>
            <a:cxnLst/>
            <a:rect r="r" b="b" t="t" l="l"/>
            <a:pathLst>
              <a:path h="1742322" w="1909726">
                <a:moveTo>
                  <a:pt x="0" y="0"/>
                </a:moveTo>
                <a:lnTo>
                  <a:pt x="1909726" y="0"/>
                </a:lnTo>
                <a:lnTo>
                  <a:pt x="1909726" y="1742322"/>
                </a:lnTo>
                <a:lnTo>
                  <a:pt x="0" y="1742322"/>
                </a:lnTo>
                <a:lnTo>
                  <a:pt x="0" y="0"/>
                </a:lnTo>
                <a:close/>
              </a:path>
            </a:pathLst>
          </a:custGeom>
          <a:blipFill>
            <a:blip r:embed="rId2"/>
            <a:stretch>
              <a:fillRect l="0" t="0" r="0" b="0"/>
            </a:stretch>
          </a:blipFill>
        </p:spPr>
      </p:sp>
      <p:grpSp>
        <p:nvGrpSpPr>
          <p:cNvPr name="Group 6" id="6"/>
          <p:cNvGrpSpPr/>
          <p:nvPr/>
        </p:nvGrpSpPr>
        <p:grpSpPr>
          <a:xfrm rot="0">
            <a:off x="16190865" y="630691"/>
            <a:ext cx="1781757" cy="1742322"/>
            <a:chOff x="0" y="0"/>
            <a:chExt cx="2375676" cy="2323096"/>
          </a:xfrm>
        </p:grpSpPr>
        <p:sp>
          <p:nvSpPr>
            <p:cNvPr name="Freeform 7" id="7"/>
            <p:cNvSpPr/>
            <p:nvPr/>
          </p:nvSpPr>
          <p:spPr>
            <a:xfrm flipH="false" flipV="false" rot="0">
              <a:off x="0" y="0"/>
              <a:ext cx="2375676" cy="2323096"/>
            </a:xfrm>
            <a:custGeom>
              <a:avLst/>
              <a:gdLst/>
              <a:ahLst/>
              <a:cxnLst/>
              <a:rect r="r" b="b" t="t" l="l"/>
              <a:pathLst>
                <a:path h="2323096" w="2375676">
                  <a:moveTo>
                    <a:pt x="0" y="0"/>
                  </a:moveTo>
                  <a:lnTo>
                    <a:pt x="2375676" y="0"/>
                  </a:lnTo>
                  <a:lnTo>
                    <a:pt x="2375676" y="2323096"/>
                  </a:lnTo>
                  <a:lnTo>
                    <a:pt x="0" y="2323096"/>
                  </a:lnTo>
                  <a:lnTo>
                    <a:pt x="0" y="0"/>
                  </a:lnTo>
                  <a:close/>
                </a:path>
              </a:pathLst>
            </a:custGeom>
            <a:blipFill>
              <a:blip r:embed="rId3"/>
              <a:stretch>
                <a:fillRect l="0" t="-1131" r="0" b="-1131"/>
              </a:stretch>
            </a:blipFill>
          </p:spPr>
        </p:sp>
        <p:sp>
          <p:nvSpPr>
            <p:cNvPr name="TextBox 8" id="8"/>
            <p:cNvSpPr txBox="true"/>
            <p:nvPr/>
          </p:nvSpPr>
          <p:spPr>
            <a:xfrm rot="0">
              <a:off x="507463" y="651138"/>
              <a:ext cx="1360750" cy="944620"/>
            </a:xfrm>
            <a:prstGeom prst="rect">
              <a:avLst/>
            </a:prstGeom>
          </p:spPr>
          <p:txBody>
            <a:bodyPr anchor="t" rtlCol="false" tIns="0" lIns="0" bIns="0" rIns="0">
              <a:spAutoFit/>
            </a:bodyPr>
            <a:lstStyle/>
            <a:p>
              <a:pPr algn="ctr">
                <a:lnSpc>
                  <a:spcPts val="2788"/>
                </a:lnSpc>
              </a:pPr>
              <a:r>
                <a:rPr lang="en-US" sz="1991" b="true">
                  <a:solidFill>
                    <a:srgbClr val="000000"/>
                  </a:solidFill>
                  <a:latin typeface="ITC Franklin Gothic LT Semi-Bold"/>
                  <a:ea typeface="ITC Franklin Gothic LT Semi-Bold"/>
                  <a:cs typeface="ITC Franklin Gothic LT Semi-Bold"/>
                  <a:sym typeface="ITC Franklin Gothic LT Semi-Bold"/>
                </a:rPr>
                <a:t>Scenario</a:t>
              </a:r>
            </a:p>
            <a:p>
              <a:pPr algn="ctr">
                <a:lnSpc>
                  <a:spcPts val="2788"/>
                </a:lnSpc>
              </a:pPr>
              <a:r>
                <a:rPr lang="en-US" sz="1991" b="true">
                  <a:solidFill>
                    <a:srgbClr val="000000"/>
                  </a:solidFill>
                  <a:latin typeface="ITC Franklin Gothic LT Semi-Bold"/>
                  <a:ea typeface="ITC Franklin Gothic LT Semi-Bold"/>
                  <a:cs typeface="ITC Franklin Gothic LT Semi-Bold"/>
                  <a:sym typeface="ITC Franklin Gothic LT Semi-Bold"/>
                </a:rPr>
                <a:t>Inject 1</a:t>
              </a:r>
            </a:p>
          </p:txBody>
        </p:sp>
      </p:grpSp>
      <p:sp>
        <p:nvSpPr>
          <p:cNvPr name="TextBox 9" id="9"/>
          <p:cNvSpPr txBox="true"/>
          <p:nvPr/>
        </p:nvSpPr>
        <p:spPr>
          <a:xfrm rot="0">
            <a:off x="292492" y="7211470"/>
            <a:ext cx="17680131" cy="2852420"/>
          </a:xfrm>
          <a:prstGeom prst="rect">
            <a:avLst/>
          </a:prstGeom>
        </p:spPr>
        <p:txBody>
          <a:bodyPr anchor="t" rtlCol="false" tIns="0" lIns="0" bIns="0" rIns="0">
            <a:spAutoFit/>
          </a:bodyPr>
          <a:lstStyle/>
          <a:p>
            <a:pPr algn="ctr">
              <a:lnSpc>
                <a:spcPts val="4480"/>
              </a:lnSpc>
              <a:spcBef>
                <a:spcPct val="0"/>
              </a:spcBef>
            </a:pPr>
            <a:r>
              <a:rPr lang="en-US" b="true" sz="3200">
                <a:solidFill>
                  <a:srgbClr val="000000"/>
                </a:solidFill>
                <a:latin typeface="ITC Franklin Gothic LT Semi-Bold"/>
                <a:ea typeface="ITC Franklin Gothic LT Semi-Bold"/>
                <a:cs typeface="ITC Franklin Gothic LT Semi-Bold"/>
                <a:sym typeface="ITC Franklin Gothic LT Semi-Bold"/>
              </a:rPr>
              <a:t>Over</a:t>
            </a:r>
            <a:r>
              <a:rPr lang="en-US" b="true" sz="3200">
                <a:solidFill>
                  <a:srgbClr val="000000"/>
                </a:solidFill>
                <a:latin typeface="ITC Franklin Gothic LT Semi-Bold"/>
                <a:ea typeface="ITC Franklin Gothic LT Semi-Bold"/>
                <a:cs typeface="ITC Franklin Gothic LT Semi-Bold"/>
                <a:sym typeface="ITC Franklin Gothic LT Semi-Bold"/>
              </a:rPr>
              <a:t> the next two hours, how will your team maintain critical operations and make decisions amid widespread power loss, degraded communications, and uncertain information? As the situation evolves, consider: Will you declare a business continuity or crisis management incident?, Will you activate alternate site(s) now or wait for greater stability? Will you reduce non-essential systems to preserve generator capacity and fuel reserves?</a:t>
            </a:r>
          </a:p>
        </p:txBody>
      </p:sp>
      <p:sp>
        <p:nvSpPr>
          <p:cNvPr name="Freeform 10" id="10"/>
          <p:cNvSpPr/>
          <p:nvPr/>
        </p:nvSpPr>
        <p:spPr>
          <a:xfrm flipH="false" flipV="false" rot="0">
            <a:off x="0" y="2468263"/>
            <a:ext cx="18288000" cy="4559742"/>
          </a:xfrm>
          <a:custGeom>
            <a:avLst/>
            <a:gdLst/>
            <a:ahLst/>
            <a:cxnLst/>
            <a:rect r="r" b="b" t="t" l="l"/>
            <a:pathLst>
              <a:path h="4559742" w="18288000">
                <a:moveTo>
                  <a:pt x="0" y="0"/>
                </a:moveTo>
                <a:lnTo>
                  <a:pt x="18288000" y="0"/>
                </a:lnTo>
                <a:lnTo>
                  <a:pt x="18288000" y="4559742"/>
                </a:lnTo>
                <a:lnTo>
                  <a:pt x="0" y="4559742"/>
                </a:lnTo>
                <a:lnTo>
                  <a:pt x="0" y="0"/>
                </a:lnTo>
                <a:close/>
              </a:path>
            </a:pathLst>
          </a:custGeom>
          <a:blipFill>
            <a:blip r:embed="rId4"/>
            <a:stretch>
              <a:fillRect l="0" t="-20275" r="0" b="-105056"/>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91939" y="0"/>
            <a:ext cx="19471879" cy="10952932"/>
          </a:xfrm>
          <a:custGeom>
            <a:avLst/>
            <a:gdLst/>
            <a:ahLst/>
            <a:cxnLst/>
            <a:rect r="r" b="b" t="t" l="l"/>
            <a:pathLst>
              <a:path h="10952932" w="19471879">
                <a:moveTo>
                  <a:pt x="0" y="0"/>
                </a:moveTo>
                <a:lnTo>
                  <a:pt x="19471878" y="0"/>
                </a:lnTo>
                <a:lnTo>
                  <a:pt x="19471878" y="10952932"/>
                </a:lnTo>
                <a:lnTo>
                  <a:pt x="0" y="10952932"/>
                </a:lnTo>
                <a:lnTo>
                  <a:pt x="0" y="0"/>
                </a:lnTo>
                <a:close/>
              </a:path>
            </a:pathLst>
          </a:custGeom>
          <a:blipFill>
            <a:blip r:embed="rId2"/>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6250" t="0" r="-6250" b="0"/>
            </a:stretch>
          </a:blipFill>
        </p:spPr>
      </p:sp>
      <p:grpSp>
        <p:nvGrpSpPr>
          <p:cNvPr name="Group 3" id="3"/>
          <p:cNvGrpSpPr/>
          <p:nvPr/>
        </p:nvGrpSpPr>
        <p:grpSpPr>
          <a:xfrm rot="0">
            <a:off x="9991591" y="-144887"/>
            <a:ext cx="6412874" cy="10635473"/>
            <a:chOff x="0" y="0"/>
            <a:chExt cx="1688987" cy="2801112"/>
          </a:xfrm>
        </p:grpSpPr>
        <p:sp>
          <p:nvSpPr>
            <p:cNvPr name="Freeform 4" id="4"/>
            <p:cNvSpPr/>
            <p:nvPr/>
          </p:nvSpPr>
          <p:spPr>
            <a:xfrm flipH="false" flipV="false" rot="0">
              <a:off x="0" y="0"/>
              <a:ext cx="1688987" cy="2801112"/>
            </a:xfrm>
            <a:custGeom>
              <a:avLst/>
              <a:gdLst/>
              <a:ahLst/>
              <a:cxnLst/>
              <a:rect r="r" b="b" t="t" l="l"/>
              <a:pathLst>
                <a:path h="2801112" w="1688987">
                  <a:moveTo>
                    <a:pt x="0" y="0"/>
                  </a:moveTo>
                  <a:lnTo>
                    <a:pt x="1688987" y="0"/>
                  </a:lnTo>
                  <a:lnTo>
                    <a:pt x="1688987" y="2801112"/>
                  </a:lnTo>
                  <a:lnTo>
                    <a:pt x="0" y="2801112"/>
                  </a:lnTo>
                  <a:close/>
                </a:path>
              </a:pathLst>
            </a:custGeom>
            <a:solidFill>
              <a:srgbClr val="F2F3F5"/>
            </a:solidFill>
          </p:spPr>
        </p:sp>
        <p:sp>
          <p:nvSpPr>
            <p:cNvPr name="TextBox 5" id="5"/>
            <p:cNvSpPr txBox="true"/>
            <p:nvPr/>
          </p:nvSpPr>
          <p:spPr>
            <a:xfrm>
              <a:off x="0" y="-9525"/>
              <a:ext cx="1688987" cy="2810637"/>
            </a:xfrm>
            <a:prstGeom prst="rect">
              <a:avLst/>
            </a:prstGeom>
          </p:spPr>
          <p:txBody>
            <a:bodyPr anchor="ctr" rtlCol="false" tIns="50800" lIns="50800" bIns="50800" rIns="50800"/>
            <a:lstStyle/>
            <a:p>
              <a:pPr algn="ctr">
                <a:lnSpc>
                  <a:spcPts val="3099"/>
                </a:lnSpc>
              </a:pPr>
            </a:p>
          </p:txBody>
        </p:sp>
      </p:grpSp>
      <p:sp>
        <p:nvSpPr>
          <p:cNvPr name="Freeform 6" id="6"/>
          <p:cNvSpPr/>
          <p:nvPr/>
        </p:nvSpPr>
        <p:spPr>
          <a:xfrm flipH="false" flipV="false" rot="0">
            <a:off x="15488388" y="8515817"/>
            <a:ext cx="1600333" cy="630131"/>
          </a:xfrm>
          <a:custGeom>
            <a:avLst/>
            <a:gdLst/>
            <a:ahLst/>
            <a:cxnLst/>
            <a:rect r="r" b="b" t="t" l="l"/>
            <a:pathLst>
              <a:path h="630131" w="1600333">
                <a:moveTo>
                  <a:pt x="0" y="0"/>
                </a:moveTo>
                <a:lnTo>
                  <a:pt x="1600334" y="0"/>
                </a:lnTo>
                <a:lnTo>
                  <a:pt x="1600334" y="630131"/>
                </a:lnTo>
                <a:lnTo>
                  <a:pt x="0" y="6301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0763944" y="5172849"/>
            <a:ext cx="1062821" cy="348074"/>
          </a:xfrm>
          <a:custGeom>
            <a:avLst/>
            <a:gdLst/>
            <a:ahLst/>
            <a:cxnLst/>
            <a:rect r="r" b="b" t="t" l="l"/>
            <a:pathLst>
              <a:path h="348074" w="1062821">
                <a:moveTo>
                  <a:pt x="0" y="0"/>
                </a:moveTo>
                <a:lnTo>
                  <a:pt x="1062821" y="0"/>
                </a:lnTo>
                <a:lnTo>
                  <a:pt x="1062821" y="348074"/>
                </a:lnTo>
                <a:lnTo>
                  <a:pt x="0" y="34807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4107691" y="7848648"/>
            <a:ext cx="2180864" cy="2187956"/>
          </a:xfrm>
          <a:custGeom>
            <a:avLst/>
            <a:gdLst/>
            <a:ahLst/>
            <a:cxnLst/>
            <a:rect r="r" b="b" t="t" l="l"/>
            <a:pathLst>
              <a:path h="2187956" w="2180864">
                <a:moveTo>
                  <a:pt x="0" y="0"/>
                </a:moveTo>
                <a:lnTo>
                  <a:pt x="2180864" y="0"/>
                </a:lnTo>
                <a:lnTo>
                  <a:pt x="2180864" y="2187955"/>
                </a:lnTo>
                <a:lnTo>
                  <a:pt x="0" y="2187955"/>
                </a:lnTo>
                <a:lnTo>
                  <a:pt x="0" y="0"/>
                </a:lnTo>
                <a:close/>
              </a:path>
            </a:pathLst>
          </a:custGeom>
          <a:blipFill>
            <a:blip r:embed="rId7"/>
            <a:stretch>
              <a:fillRect l="0" t="0" r="0" b="0"/>
            </a:stretch>
          </a:blipFill>
        </p:spPr>
      </p:sp>
      <p:sp>
        <p:nvSpPr>
          <p:cNvPr name="Freeform 9" id="9"/>
          <p:cNvSpPr/>
          <p:nvPr/>
        </p:nvSpPr>
        <p:spPr>
          <a:xfrm flipH="false" flipV="false" rot="0">
            <a:off x="9991591" y="8515817"/>
            <a:ext cx="3294399" cy="1180052"/>
          </a:xfrm>
          <a:custGeom>
            <a:avLst/>
            <a:gdLst/>
            <a:ahLst/>
            <a:cxnLst/>
            <a:rect r="r" b="b" t="t" l="l"/>
            <a:pathLst>
              <a:path h="1180052" w="3294399">
                <a:moveTo>
                  <a:pt x="0" y="0"/>
                </a:moveTo>
                <a:lnTo>
                  <a:pt x="3294399" y="0"/>
                </a:lnTo>
                <a:lnTo>
                  <a:pt x="3294399" y="1180051"/>
                </a:lnTo>
                <a:lnTo>
                  <a:pt x="0" y="1180051"/>
                </a:lnTo>
                <a:lnTo>
                  <a:pt x="0" y="0"/>
                </a:lnTo>
                <a:close/>
              </a:path>
            </a:pathLst>
          </a:custGeom>
          <a:blipFill>
            <a:blip r:embed="rId8"/>
            <a:stretch>
              <a:fillRect l="0" t="0" r="0" b="0"/>
            </a:stretch>
          </a:blipFill>
        </p:spPr>
      </p:sp>
      <p:sp>
        <p:nvSpPr>
          <p:cNvPr name="TextBox 10" id="10"/>
          <p:cNvSpPr txBox="true"/>
          <p:nvPr/>
        </p:nvSpPr>
        <p:spPr>
          <a:xfrm rot="0">
            <a:off x="10763944" y="448352"/>
            <a:ext cx="5524611" cy="1141646"/>
          </a:xfrm>
          <a:prstGeom prst="rect">
            <a:avLst/>
          </a:prstGeom>
        </p:spPr>
        <p:txBody>
          <a:bodyPr anchor="t" rtlCol="false" tIns="0" lIns="0" bIns="0" rIns="0">
            <a:spAutoFit/>
          </a:bodyPr>
          <a:lstStyle/>
          <a:p>
            <a:pPr algn="l">
              <a:lnSpc>
                <a:spcPts val="8250"/>
              </a:lnSpc>
            </a:pPr>
            <a:r>
              <a:rPr lang="en-US" sz="7366" b="true">
                <a:solidFill>
                  <a:srgbClr val="77A6CC"/>
                </a:solidFill>
                <a:latin typeface="Poppins Bold"/>
                <a:ea typeface="Poppins Bold"/>
                <a:cs typeface="Poppins Bold"/>
                <a:sym typeface="Poppins Bold"/>
              </a:rPr>
              <a:t>GREAT</a:t>
            </a:r>
          </a:p>
        </p:txBody>
      </p:sp>
      <p:sp>
        <p:nvSpPr>
          <p:cNvPr name="TextBox 11" id="11"/>
          <p:cNvSpPr txBox="true"/>
          <p:nvPr/>
        </p:nvSpPr>
        <p:spPr>
          <a:xfrm rot="0">
            <a:off x="10763944" y="1570948"/>
            <a:ext cx="5524611" cy="2189396"/>
          </a:xfrm>
          <a:prstGeom prst="rect">
            <a:avLst/>
          </a:prstGeom>
        </p:spPr>
        <p:txBody>
          <a:bodyPr anchor="t" rtlCol="false" tIns="0" lIns="0" bIns="0" rIns="0">
            <a:spAutoFit/>
          </a:bodyPr>
          <a:lstStyle/>
          <a:p>
            <a:pPr algn="l">
              <a:lnSpc>
                <a:spcPts val="8250"/>
              </a:lnSpc>
            </a:pPr>
            <a:r>
              <a:rPr lang="en-US" b="true" sz="7366">
                <a:solidFill>
                  <a:srgbClr val="274765"/>
                </a:solidFill>
                <a:latin typeface="Poppins Bold"/>
                <a:ea typeface="Poppins Bold"/>
                <a:cs typeface="Poppins Bold"/>
                <a:sym typeface="Poppins Bold"/>
              </a:rPr>
              <a:t>CANADIAN</a:t>
            </a:r>
          </a:p>
          <a:p>
            <a:pPr algn="l">
              <a:lnSpc>
                <a:spcPts val="8250"/>
              </a:lnSpc>
            </a:pPr>
            <a:r>
              <a:rPr lang="en-US" b="true" sz="7366">
                <a:solidFill>
                  <a:srgbClr val="274765"/>
                </a:solidFill>
                <a:latin typeface="Poppins Bold"/>
                <a:ea typeface="Poppins Bold"/>
                <a:cs typeface="Poppins Bold"/>
                <a:sym typeface="Poppins Bold"/>
              </a:rPr>
              <a:t>DISASTER</a:t>
            </a:r>
          </a:p>
        </p:txBody>
      </p:sp>
      <p:sp>
        <p:nvSpPr>
          <p:cNvPr name="TextBox 12" id="12"/>
          <p:cNvSpPr txBox="true"/>
          <p:nvPr/>
        </p:nvSpPr>
        <p:spPr>
          <a:xfrm rot="0">
            <a:off x="10763944" y="3827862"/>
            <a:ext cx="5044091" cy="1073150"/>
          </a:xfrm>
          <a:prstGeom prst="rect">
            <a:avLst/>
          </a:prstGeom>
        </p:spPr>
        <p:txBody>
          <a:bodyPr anchor="t" rtlCol="false" tIns="0" lIns="0" bIns="0" rIns="0">
            <a:spAutoFit/>
          </a:bodyPr>
          <a:lstStyle/>
          <a:p>
            <a:pPr algn="l">
              <a:lnSpc>
                <a:spcPts val="2800"/>
              </a:lnSpc>
            </a:pPr>
            <a:r>
              <a:rPr lang="en-US" sz="2000">
                <a:solidFill>
                  <a:srgbClr val="00477F"/>
                </a:solidFill>
                <a:latin typeface="Poppins Light"/>
                <a:ea typeface="Poppins Light"/>
                <a:cs typeface="Poppins Light"/>
                <a:sym typeface="Poppins Light"/>
              </a:rPr>
              <a:t>Empowering Canada’s continuity professionals to build around resilient nation</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76003" y="0"/>
            <a:ext cx="19401027" cy="10913078"/>
          </a:xfrm>
          <a:custGeom>
            <a:avLst/>
            <a:gdLst/>
            <a:ahLst/>
            <a:cxnLst/>
            <a:rect r="r" b="b" t="t" l="l"/>
            <a:pathLst>
              <a:path h="10913078" w="19401027">
                <a:moveTo>
                  <a:pt x="0" y="0"/>
                </a:moveTo>
                <a:lnTo>
                  <a:pt x="19401027" y="0"/>
                </a:lnTo>
                <a:lnTo>
                  <a:pt x="19401027" y="10913078"/>
                </a:lnTo>
                <a:lnTo>
                  <a:pt x="0" y="10913078"/>
                </a:lnTo>
                <a:lnTo>
                  <a:pt x="0" y="0"/>
                </a:lnTo>
                <a:close/>
              </a:path>
            </a:pathLst>
          </a:custGeom>
          <a:blipFill>
            <a:blip r:embed="rId2"/>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548727" cy="10996159"/>
          </a:xfrm>
          <a:custGeom>
            <a:avLst/>
            <a:gdLst/>
            <a:ahLst/>
            <a:cxnLst/>
            <a:rect r="r" b="b" t="t" l="l"/>
            <a:pathLst>
              <a:path h="10996159" w="19548727">
                <a:moveTo>
                  <a:pt x="0" y="0"/>
                </a:moveTo>
                <a:lnTo>
                  <a:pt x="19548727" y="0"/>
                </a:lnTo>
                <a:lnTo>
                  <a:pt x="19548727" y="10996159"/>
                </a:lnTo>
                <a:lnTo>
                  <a:pt x="0" y="10996159"/>
                </a:lnTo>
                <a:lnTo>
                  <a:pt x="0" y="0"/>
                </a:lnTo>
                <a:close/>
              </a:path>
            </a:pathLst>
          </a:custGeom>
          <a:blipFill>
            <a:blip r:embed="rId2"/>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1250133"/>
          </a:xfrm>
          <a:custGeom>
            <a:avLst/>
            <a:gdLst/>
            <a:ahLst/>
            <a:cxnLst/>
            <a:rect r="r" b="b" t="t" l="l"/>
            <a:pathLst>
              <a:path h="11250133" w="18288000">
                <a:moveTo>
                  <a:pt x="0" y="0"/>
                </a:moveTo>
                <a:lnTo>
                  <a:pt x="18288000" y="0"/>
                </a:lnTo>
                <a:lnTo>
                  <a:pt x="18288000" y="11250133"/>
                </a:lnTo>
                <a:lnTo>
                  <a:pt x="0" y="11250133"/>
                </a:lnTo>
                <a:lnTo>
                  <a:pt x="0" y="0"/>
                </a:lnTo>
                <a:close/>
              </a:path>
            </a:pathLst>
          </a:custGeom>
          <a:blipFill>
            <a:blip r:embed="rId2"/>
            <a:stretch>
              <a:fillRect l="-4681" t="0" r="-4681"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DAHLcRX3FmU</dc:identifier>
  <dcterms:modified xsi:type="dcterms:W3CDTF">2011-08-01T06:04:30Z</dcterms:modified>
  <cp:revision>1</cp:revision>
  <dc:title>Great Canadian Disaster Inject One</dc:title>
</cp:coreProperties>
</file>